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8"/>
  </p:notesMasterIdLst>
  <p:sldIdLst>
    <p:sldId id="257" r:id="rId2"/>
    <p:sldId id="278" r:id="rId3"/>
    <p:sldId id="286" r:id="rId4"/>
    <p:sldId id="287" r:id="rId5"/>
    <p:sldId id="289" r:id="rId6"/>
    <p:sldId id="290" r:id="rId7"/>
    <p:sldId id="291" r:id="rId8"/>
    <p:sldId id="292" r:id="rId9"/>
    <p:sldId id="293" r:id="rId10"/>
    <p:sldId id="281" r:id="rId11"/>
    <p:sldId id="277" r:id="rId12"/>
    <p:sldId id="279" r:id="rId13"/>
    <p:sldId id="280" r:id="rId14"/>
    <p:sldId id="294" r:id="rId15"/>
    <p:sldId id="274" r:id="rId16"/>
    <p:sldId id="276" r:id="rId1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8235" autoAdjust="0"/>
  </p:normalViewPr>
  <p:slideViewPr>
    <p:cSldViewPr snapToGrid="0">
      <p:cViewPr varScale="1">
        <p:scale>
          <a:sx n="75" d="100"/>
          <a:sy n="75" d="100"/>
        </p:scale>
        <p:origin x="104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2.jpeg>
</file>

<file path=ppt/media/image3.png>
</file>

<file path=ppt/media/image4.png>
</file>

<file path=ppt/media/image5.png>
</file>

<file path=ppt/media/image6.gif>
</file>

<file path=ppt/media/image7.gi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77E4E8-8EF9-4E99-8EE9-40AFD40956B5}" type="datetimeFigureOut">
              <a:rPr lang="zh-CN" altLang="en-US" smtClean="0"/>
              <a:t>2019/5/28</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6191BC-4E01-4D69-A370-12B6234A6453}" type="slidenum">
              <a:rPr lang="zh-CN" altLang="en-US" smtClean="0"/>
              <a:t>‹#›</a:t>
            </a:fld>
            <a:endParaRPr lang="zh-CN" altLang="en-US"/>
          </a:p>
        </p:txBody>
      </p:sp>
    </p:spTree>
    <p:extLst>
      <p:ext uri="{BB962C8B-B14F-4D97-AF65-F5344CB8AC3E}">
        <p14:creationId xmlns:p14="http://schemas.microsoft.com/office/powerpoint/2010/main" val="6681811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blog.truthlabs.com/designing-data-driven-interfaces-a75d62997631"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www.woshipm.com/data-analysis/691262.html"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c.raqsoft.com.cn/article/1535420833071?r=gxy"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kaggle.com/mehdidag/black-friday"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kaggle.com/lava18/google-play-store-apps"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kaggle.com/wsj/college-salaries"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C6191BC-4E01-4D69-A370-12B6234A6453}" type="slidenum">
              <a:rPr lang="zh-CN" altLang="en-US" smtClean="0"/>
              <a:t>1</a:t>
            </a:fld>
            <a:endParaRPr lang="zh-CN" altLang="en-US"/>
          </a:p>
        </p:txBody>
      </p:sp>
    </p:spTree>
    <p:extLst>
      <p:ext uri="{BB962C8B-B14F-4D97-AF65-F5344CB8AC3E}">
        <p14:creationId xmlns:p14="http://schemas.microsoft.com/office/powerpoint/2010/main" val="25383353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https://blog.truthlabs.com/designing-data-driven-interfaces-a75d62997631</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hlinkClick r:id="rId4"/>
              </a:rPr>
              <a:t>http://www.woshipm.com/data-analysis/691262.html</a:t>
            </a: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EC6191BC-4E01-4D69-A370-12B6234A6453}" type="slidenum">
              <a:rPr lang="zh-CN" altLang="en-US" smtClean="0"/>
              <a:t>3</a:t>
            </a:fld>
            <a:endParaRPr lang="zh-CN" altLang="en-US"/>
          </a:p>
        </p:txBody>
      </p:sp>
    </p:spTree>
    <p:extLst>
      <p:ext uri="{BB962C8B-B14F-4D97-AF65-F5344CB8AC3E}">
        <p14:creationId xmlns:p14="http://schemas.microsoft.com/office/powerpoint/2010/main" val="26484911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http://c.raqsoft.com.cn/article/1535420833071?r=gxy</a:t>
            </a:r>
            <a:endParaRPr lang="zh-CN" altLang="en-US" dirty="0"/>
          </a:p>
        </p:txBody>
      </p:sp>
      <p:sp>
        <p:nvSpPr>
          <p:cNvPr id="4" name="灯片编号占位符 3"/>
          <p:cNvSpPr>
            <a:spLocks noGrp="1"/>
          </p:cNvSpPr>
          <p:nvPr>
            <p:ph type="sldNum" sz="quarter" idx="10"/>
          </p:nvPr>
        </p:nvSpPr>
        <p:spPr/>
        <p:txBody>
          <a:bodyPr/>
          <a:lstStyle/>
          <a:p>
            <a:fld id="{EC6191BC-4E01-4D69-A370-12B6234A6453}" type="slidenum">
              <a:rPr lang="zh-CN" altLang="en-US" smtClean="0"/>
              <a:t>6</a:t>
            </a:fld>
            <a:endParaRPr lang="zh-CN" altLang="en-US"/>
          </a:p>
        </p:txBody>
      </p:sp>
    </p:spTree>
    <p:extLst>
      <p:ext uri="{BB962C8B-B14F-4D97-AF65-F5344CB8AC3E}">
        <p14:creationId xmlns:p14="http://schemas.microsoft.com/office/powerpoint/2010/main" val="842679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C6191BC-4E01-4D69-A370-12B6234A6453}" type="slidenum">
              <a:rPr lang="zh-CN" altLang="en-US" smtClean="0"/>
              <a:t>9</a:t>
            </a:fld>
            <a:endParaRPr lang="zh-CN" altLang="en-US"/>
          </a:p>
        </p:txBody>
      </p:sp>
    </p:spTree>
    <p:extLst>
      <p:ext uri="{BB962C8B-B14F-4D97-AF65-F5344CB8AC3E}">
        <p14:creationId xmlns:p14="http://schemas.microsoft.com/office/powerpoint/2010/main" val="39048418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C6191BC-4E01-4D69-A370-12B6234A6453}" type="slidenum">
              <a:rPr lang="zh-CN" altLang="en-US" smtClean="0"/>
              <a:t>10</a:t>
            </a:fld>
            <a:endParaRPr lang="zh-CN" altLang="en-US"/>
          </a:p>
        </p:txBody>
      </p:sp>
    </p:spTree>
    <p:extLst>
      <p:ext uri="{BB962C8B-B14F-4D97-AF65-F5344CB8AC3E}">
        <p14:creationId xmlns:p14="http://schemas.microsoft.com/office/powerpoint/2010/main" val="2010478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https://www.kaggle.com/mehdidag/black-friday</a:t>
            </a:r>
            <a:endParaRPr lang="zh-CN" altLang="en-US" dirty="0"/>
          </a:p>
        </p:txBody>
      </p:sp>
      <p:sp>
        <p:nvSpPr>
          <p:cNvPr id="4" name="灯片编号占位符 3"/>
          <p:cNvSpPr>
            <a:spLocks noGrp="1"/>
          </p:cNvSpPr>
          <p:nvPr>
            <p:ph type="sldNum" sz="quarter" idx="10"/>
          </p:nvPr>
        </p:nvSpPr>
        <p:spPr/>
        <p:txBody>
          <a:bodyPr/>
          <a:lstStyle/>
          <a:p>
            <a:fld id="{EC6191BC-4E01-4D69-A370-12B6234A6453}" type="slidenum">
              <a:rPr lang="zh-CN" altLang="en-US" smtClean="0"/>
              <a:t>11</a:t>
            </a:fld>
            <a:endParaRPr lang="zh-CN" altLang="en-US"/>
          </a:p>
        </p:txBody>
      </p:sp>
    </p:spTree>
    <p:extLst>
      <p:ext uri="{BB962C8B-B14F-4D97-AF65-F5344CB8AC3E}">
        <p14:creationId xmlns:p14="http://schemas.microsoft.com/office/powerpoint/2010/main" val="31666478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https://www.kaggle.com/lava18/google-play-store-apps</a:t>
            </a:r>
            <a:endParaRPr lang="zh-CN" altLang="en-US" dirty="0"/>
          </a:p>
        </p:txBody>
      </p:sp>
      <p:sp>
        <p:nvSpPr>
          <p:cNvPr id="4" name="灯片编号占位符 3"/>
          <p:cNvSpPr>
            <a:spLocks noGrp="1"/>
          </p:cNvSpPr>
          <p:nvPr>
            <p:ph type="sldNum" sz="quarter" idx="10"/>
          </p:nvPr>
        </p:nvSpPr>
        <p:spPr/>
        <p:txBody>
          <a:bodyPr/>
          <a:lstStyle/>
          <a:p>
            <a:fld id="{EC6191BC-4E01-4D69-A370-12B6234A6453}" type="slidenum">
              <a:rPr lang="zh-CN" altLang="en-US" smtClean="0"/>
              <a:t>12</a:t>
            </a:fld>
            <a:endParaRPr lang="zh-CN" altLang="en-US"/>
          </a:p>
        </p:txBody>
      </p:sp>
    </p:spTree>
    <p:extLst>
      <p:ext uri="{BB962C8B-B14F-4D97-AF65-F5344CB8AC3E}">
        <p14:creationId xmlns:p14="http://schemas.microsoft.com/office/powerpoint/2010/main" val="668575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https://www.kaggle.com/wsj/college-salaries</a:t>
            </a:r>
            <a:endParaRPr lang="zh-CN" altLang="en-US" dirty="0"/>
          </a:p>
        </p:txBody>
      </p:sp>
      <p:sp>
        <p:nvSpPr>
          <p:cNvPr id="4" name="灯片编号占位符 3"/>
          <p:cNvSpPr>
            <a:spLocks noGrp="1"/>
          </p:cNvSpPr>
          <p:nvPr>
            <p:ph type="sldNum" sz="quarter" idx="10"/>
          </p:nvPr>
        </p:nvSpPr>
        <p:spPr/>
        <p:txBody>
          <a:bodyPr/>
          <a:lstStyle/>
          <a:p>
            <a:fld id="{EC6191BC-4E01-4D69-A370-12B6234A6453}" type="slidenum">
              <a:rPr lang="zh-CN" altLang="en-US" smtClean="0"/>
              <a:t>13</a:t>
            </a:fld>
            <a:endParaRPr lang="zh-CN" altLang="en-US"/>
          </a:p>
        </p:txBody>
      </p:sp>
    </p:spTree>
    <p:extLst>
      <p:ext uri="{BB962C8B-B14F-4D97-AF65-F5344CB8AC3E}">
        <p14:creationId xmlns:p14="http://schemas.microsoft.com/office/powerpoint/2010/main" val="69269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C6191BC-4E01-4D69-A370-12B6234A6453}" type="slidenum">
              <a:rPr lang="zh-CN" altLang="en-US" smtClean="0"/>
              <a:t>16</a:t>
            </a:fld>
            <a:endParaRPr lang="zh-CN" altLang="en-US"/>
          </a:p>
        </p:txBody>
      </p:sp>
    </p:spTree>
    <p:extLst>
      <p:ext uri="{BB962C8B-B14F-4D97-AF65-F5344CB8AC3E}">
        <p14:creationId xmlns:p14="http://schemas.microsoft.com/office/powerpoint/2010/main" val="3172638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2382" y="6459786"/>
            <a:ext cx="9141619" cy="3982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6600" spc="-50"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0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r>
              <a:rPr lang="en-US" altLang="zh-CN" sz="1800">
                <a:solidFill>
                  <a:srgbClr val="000000"/>
                </a:solidFill>
              </a:rPr>
              <a:t>3/13/2017</a:t>
            </a:r>
          </a:p>
        </p:txBody>
      </p:sp>
      <p:sp>
        <p:nvSpPr>
          <p:cNvPr id="5" name="Footer Placeholder 4"/>
          <p:cNvSpPr>
            <a:spLocks noGrp="1"/>
          </p:cNvSpPr>
          <p:nvPr>
            <p:ph type="ftr" sz="quarter" idx="11"/>
          </p:nvPr>
        </p:nvSpPr>
        <p:spPr/>
        <p:txBody>
          <a:bodyPr/>
          <a:lstStyle/>
          <a:p>
            <a:r>
              <a:rPr lang="en-US" altLang="en-US"/>
              <a:t>HUMAN COMPUTER INTERACTION</a:t>
            </a:r>
          </a:p>
        </p:txBody>
      </p:sp>
      <p:sp>
        <p:nvSpPr>
          <p:cNvPr id="6" name="Slide Number Placeholder 5"/>
          <p:cNvSpPr>
            <a:spLocks noGrp="1"/>
          </p:cNvSpPr>
          <p:nvPr>
            <p:ph type="sldNum" sz="quarter" idx="12"/>
          </p:nvPr>
        </p:nvSpPr>
        <p:spPr/>
        <p:txBody>
          <a:bodyPr/>
          <a:lstStyle/>
          <a:p>
            <a:fld id="{0C3E2035-420A-412E-B0C5-7FC79E63BE0E}" type="slidenum">
              <a:rPr lang="en-US" altLang="zh-CN" smtClean="0"/>
              <a:pPr/>
              <a:t>‹#›</a:t>
            </a:fld>
            <a:endParaRPr lang="en-US" altLang="zh-CN" sz="1800">
              <a:solidFill>
                <a:srgbClr val="000000"/>
              </a:solidFill>
            </a:endParaRPr>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8"/>
          <p:cNvSpPr/>
          <p:nvPr/>
        </p:nvSpPr>
        <p:spPr>
          <a:xfrm>
            <a:off x="0" y="6399630"/>
            <a:ext cx="9144001" cy="6599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68801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r>
              <a:rPr lang="en-US" altLang="zh-CN" sz="1800">
                <a:solidFill>
                  <a:srgbClr val="000000"/>
                </a:solidFill>
              </a:rPr>
              <a:t>3/13/2017</a:t>
            </a:r>
          </a:p>
        </p:txBody>
      </p:sp>
      <p:sp>
        <p:nvSpPr>
          <p:cNvPr id="5" name="Footer Placeholder 4"/>
          <p:cNvSpPr>
            <a:spLocks noGrp="1"/>
          </p:cNvSpPr>
          <p:nvPr>
            <p:ph type="ftr" sz="quarter" idx="11"/>
          </p:nvPr>
        </p:nvSpPr>
        <p:spPr/>
        <p:txBody>
          <a:bodyPr/>
          <a:lstStyle/>
          <a:p>
            <a:r>
              <a:rPr lang="en-US" altLang="en-US"/>
              <a:t>HUMAN COMPUTER INTERACTION</a:t>
            </a:r>
          </a:p>
        </p:txBody>
      </p:sp>
      <p:sp>
        <p:nvSpPr>
          <p:cNvPr id="6" name="Slide Number Placeholder 5"/>
          <p:cNvSpPr>
            <a:spLocks noGrp="1"/>
          </p:cNvSpPr>
          <p:nvPr>
            <p:ph type="sldNum" sz="quarter" idx="12"/>
          </p:nvPr>
        </p:nvSpPr>
        <p:spPr/>
        <p:txBody>
          <a:bodyPr/>
          <a:lstStyle/>
          <a:p>
            <a:fld id="{319B13D6-4293-4870-B95C-EE3143C3C671}" type="slidenum">
              <a:rPr lang="en-US" altLang="zh-CN" smtClean="0"/>
              <a:pPr/>
              <a:t>‹#›</a:t>
            </a:fld>
            <a:endParaRPr lang="en-US" altLang="zh-CN" sz="1800">
              <a:solidFill>
                <a:srgbClr val="000000"/>
              </a:solidFill>
            </a:endParaRPr>
          </a:p>
        </p:txBody>
      </p:sp>
    </p:spTree>
    <p:extLst>
      <p:ext uri="{BB962C8B-B14F-4D97-AF65-F5344CB8AC3E}">
        <p14:creationId xmlns:p14="http://schemas.microsoft.com/office/powerpoint/2010/main" val="2990809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fontAlgn="base" latinLnBrk="1">
              <a:spcBef>
                <a:spcPct val="0"/>
              </a:spcBef>
              <a:spcAft>
                <a:spcPct val="0"/>
              </a:spcAft>
            </a:pPr>
            <a:r>
              <a:rPr lang="en-US" altLang="zh-CN" sz="1800">
                <a:solidFill>
                  <a:srgbClr val="000000"/>
                </a:solidFill>
                <a:latin typeface="Arial" panose="020B0604020202020204" pitchFamily="34" charset="0"/>
              </a:rPr>
              <a:t>3/13/2017</a:t>
            </a:r>
            <a:endParaRPr lang="en-US" altLang="zh-CN" sz="1800">
              <a:solidFill>
                <a:srgbClr val="000000"/>
              </a:solidFill>
              <a:latin typeface="Arial" panose="020B0604020202020204" pitchFamily="34" charset="0"/>
              <a:ea typeface="나눔고딕"/>
            </a:endParaRPr>
          </a:p>
        </p:txBody>
      </p:sp>
      <p:sp>
        <p:nvSpPr>
          <p:cNvPr id="5" name="Footer Placeholder 4"/>
          <p:cNvSpPr>
            <a:spLocks noGrp="1"/>
          </p:cNvSpPr>
          <p:nvPr>
            <p:ph type="ftr" sz="quarter" idx="11"/>
          </p:nvPr>
        </p:nvSpPr>
        <p:spPr/>
        <p:txBody>
          <a:bodyPr/>
          <a:lstStyle/>
          <a:p>
            <a:pPr fontAlgn="base" latinLnBrk="1">
              <a:spcBef>
                <a:spcPct val="0"/>
              </a:spcBef>
              <a:spcAft>
                <a:spcPct val="0"/>
              </a:spcAft>
            </a:pPr>
            <a:r>
              <a:rPr lang="en-US" altLang="en-US">
                <a:latin typeface="Arial" panose="020B0604020202020204" pitchFamily="34" charset="0"/>
              </a:rPr>
              <a:t>HUMAN COMPUTER INTERACTION</a:t>
            </a:r>
          </a:p>
        </p:txBody>
      </p:sp>
      <p:sp>
        <p:nvSpPr>
          <p:cNvPr id="6" name="Slide Number Placeholder 5"/>
          <p:cNvSpPr>
            <a:spLocks noGrp="1"/>
          </p:cNvSpPr>
          <p:nvPr>
            <p:ph type="sldNum" sz="quarter" idx="12"/>
          </p:nvPr>
        </p:nvSpPr>
        <p:spPr/>
        <p:txBody>
          <a:bodyPr/>
          <a:lstStyle/>
          <a:p>
            <a:pPr fontAlgn="base" latinLnBrk="1">
              <a:spcBef>
                <a:spcPct val="0"/>
              </a:spcBef>
              <a:spcAft>
                <a:spcPct val="0"/>
              </a:spcAft>
            </a:pPr>
            <a:fld id="{B78DA410-25D1-46D1-B986-352309A88C4C}" type="slidenum">
              <a:rPr lang="en-US" altLang="zh-CN" smtClean="0">
                <a:latin typeface="Arial" panose="020B0604020202020204" pitchFamily="34" charset="0"/>
              </a:rPr>
              <a:pPr fontAlgn="base" latinLnBrk="1">
                <a:spcBef>
                  <a:spcPct val="0"/>
                </a:spcBef>
                <a:spcAft>
                  <a:spcPct val="0"/>
                </a:spcAft>
              </a:pPr>
              <a:t>‹#›</a:t>
            </a:fld>
            <a:endParaRPr lang="en-US" altLang="zh-CN" sz="1800">
              <a:solidFill>
                <a:srgbClr val="000000"/>
              </a:solidFill>
              <a:latin typeface="Arial" panose="020B0604020202020204" pitchFamily="34" charset="0"/>
            </a:endParaRPr>
          </a:p>
        </p:txBody>
      </p:sp>
    </p:spTree>
    <p:extLst>
      <p:ext uri="{BB962C8B-B14F-4D97-AF65-F5344CB8AC3E}">
        <p14:creationId xmlns:p14="http://schemas.microsoft.com/office/powerpoint/2010/main" val="18321712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dirty="0"/>
              <a:t>单击此处编辑母版标题样式</a:t>
            </a:r>
            <a:endParaRPr lang="en-US" dirty="0"/>
          </a:p>
        </p:txBody>
      </p:sp>
      <p:sp>
        <p:nvSpPr>
          <p:cNvPr id="3" name="日期占位符 2"/>
          <p:cNvSpPr>
            <a:spLocks noGrp="1"/>
          </p:cNvSpPr>
          <p:nvPr>
            <p:ph type="dt" sz="half" idx="10"/>
          </p:nvPr>
        </p:nvSpPr>
        <p:spPr>
          <a:xfrm>
            <a:off x="457200" y="6356350"/>
            <a:ext cx="2133600" cy="365125"/>
          </a:xfrm>
        </p:spPr>
        <p:txBody>
          <a:bodyPr/>
          <a:lstStyle>
            <a:lvl1pPr>
              <a:defRPr/>
            </a:lvl1pPr>
          </a:lstStyle>
          <a:p>
            <a:r>
              <a:rPr lang="en-US" altLang="zh-CN" sz="1800">
                <a:solidFill>
                  <a:srgbClr val="000000"/>
                </a:solidFill>
              </a:rPr>
              <a:t>3/13/2017</a:t>
            </a:r>
          </a:p>
        </p:txBody>
      </p:sp>
      <p:sp>
        <p:nvSpPr>
          <p:cNvPr id="4" name="页脚占位符 3"/>
          <p:cNvSpPr>
            <a:spLocks noGrp="1"/>
          </p:cNvSpPr>
          <p:nvPr>
            <p:ph type="ftr" sz="quarter" idx="11"/>
          </p:nvPr>
        </p:nvSpPr>
        <p:spPr>
          <a:xfrm>
            <a:off x="3124200" y="6356350"/>
            <a:ext cx="2895600" cy="365125"/>
          </a:xfrm>
        </p:spPr>
        <p:txBody>
          <a:bodyPr/>
          <a:lstStyle>
            <a:lvl1pPr>
              <a:defRPr/>
            </a:lvl1pPr>
          </a:lstStyle>
          <a:p>
            <a:r>
              <a:rPr lang="en-US" altLang="en-US"/>
              <a:t>HUMAN COMPUTER INTERACTION</a:t>
            </a:r>
          </a:p>
        </p:txBody>
      </p:sp>
      <p:sp>
        <p:nvSpPr>
          <p:cNvPr id="5" name="灯片编号占位符 4"/>
          <p:cNvSpPr>
            <a:spLocks noGrp="1"/>
          </p:cNvSpPr>
          <p:nvPr>
            <p:ph type="sldNum" sz="quarter" idx="12"/>
          </p:nvPr>
        </p:nvSpPr>
        <p:spPr>
          <a:xfrm>
            <a:off x="6553200" y="6356350"/>
            <a:ext cx="2133600" cy="365125"/>
          </a:xfrm>
        </p:spPr>
        <p:txBody>
          <a:bodyPr/>
          <a:lstStyle>
            <a:lvl1pPr>
              <a:defRPr/>
            </a:lvl1pPr>
          </a:lstStyle>
          <a:p>
            <a:fld id="{B6C019CF-9C6A-42AF-80D7-6218BB1D2787}" type="slidenum">
              <a:rPr lang="en-US" altLang="zh-CN"/>
              <a:pPr/>
              <a:t>‹#›</a:t>
            </a:fld>
            <a:endParaRPr lang="en-US" altLang="zh-CN" sz="1800">
              <a:solidFill>
                <a:srgbClr val="000000"/>
              </a:solidFill>
            </a:endParaRPr>
          </a:p>
        </p:txBody>
      </p:sp>
    </p:spTree>
    <p:extLst>
      <p:ext uri="{BB962C8B-B14F-4D97-AF65-F5344CB8AC3E}">
        <p14:creationId xmlns:p14="http://schemas.microsoft.com/office/powerpoint/2010/main" val="1037436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lvl2pPr>
              <a:defRPr>
                <a:latin typeface="Arial" panose="020B0604020202020204" pitchFamily="34" charset="0"/>
                <a:cs typeface="Arial" panose="020B0604020202020204" pitchFamily="34" charset="0"/>
              </a:defRPr>
            </a:lvl2pPr>
            <a:lvl3pPr marL="723900" indent="-339725">
              <a:defRPr sz="2000">
                <a:latin typeface="Times New Roman" panose="02020603050405020304" pitchFamily="18" charset="0"/>
                <a:cs typeface="Times New Roman" panose="02020603050405020304" pitchFamily="18" charset="0"/>
              </a:defRPr>
            </a:lvl3pPr>
            <a:lvl4pPr marL="900113" indent="-333375">
              <a:buClr>
                <a:schemeClr val="bg2">
                  <a:lumMod val="75000"/>
                </a:schemeClr>
              </a:buClr>
              <a:buSzPct val="90000"/>
              <a:buFont typeface="Wingdings" panose="05000000000000000000" pitchFamily="2" charset="2"/>
              <a:buChar char="Ø"/>
              <a:defRPr/>
            </a:lvl4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lvl1pPr>
              <a:defRPr sz="900"/>
            </a:lvl1pPr>
          </a:lstStyle>
          <a:p>
            <a:r>
              <a:rPr lang="en-US" altLang="zh-CN"/>
              <a:t>3/13/2017</a:t>
            </a:r>
            <a:endParaRPr lang="en-US" altLang="zh-CN" dirty="0"/>
          </a:p>
        </p:txBody>
      </p:sp>
      <p:sp>
        <p:nvSpPr>
          <p:cNvPr id="5" name="Footer Placeholder 4"/>
          <p:cNvSpPr>
            <a:spLocks noGrp="1"/>
          </p:cNvSpPr>
          <p:nvPr>
            <p:ph type="ftr" sz="quarter" idx="11"/>
          </p:nvPr>
        </p:nvSpPr>
        <p:spPr/>
        <p:txBody>
          <a:bodyPr/>
          <a:lstStyle/>
          <a:p>
            <a:r>
              <a:rPr lang="en-US" altLang="en-US"/>
              <a:t>HUMAN COMPUTER INTERACTION</a:t>
            </a:r>
          </a:p>
        </p:txBody>
      </p:sp>
      <p:sp>
        <p:nvSpPr>
          <p:cNvPr id="6" name="Slide Number Placeholder 5"/>
          <p:cNvSpPr>
            <a:spLocks noGrp="1"/>
          </p:cNvSpPr>
          <p:nvPr>
            <p:ph type="sldNum" sz="quarter" idx="12"/>
          </p:nvPr>
        </p:nvSpPr>
        <p:spPr/>
        <p:txBody>
          <a:bodyPr/>
          <a:lstStyle/>
          <a:p>
            <a:r>
              <a:rPr lang="en-US" altLang="zh-CN"/>
              <a:t>Page </a:t>
            </a:r>
            <a:fld id="{B7B10541-829B-47A8-8883-60ADAD18ED3B}" type="slidenum">
              <a:rPr lang="en-US" altLang="zh-CN" smtClean="0"/>
              <a:pPr/>
              <a:t>‹#›</a:t>
            </a:fld>
            <a:endParaRPr lang="en-US" altLang="zh-CN" sz="1800" dirty="0">
              <a:solidFill>
                <a:srgbClr val="000000"/>
              </a:solidFill>
            </a:endParaRPr>
          </a:p>
        </p:txBody>
      </p:sp>
    </p:spTree>
    <p:extLst>
      <p:ext uri="{BB962C8B-B14F-4D97-AF65-F5344CB8AC3E}">
        <p14:creationId xmlns:p14="http://schemas.microsoft.com/office/powerpoint/2010/main" val="3151463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r>
              <a:rPr lang="en-US" altLang="zh-CN" sz="1800">
                <a:solidFill>
                  <a:srgbClr val="000000"/>
                </a:solidFill>
              </a:rPr>
              <a:t>3/13/2017</a:t>
            </a:r>
          </a:p>
        </p:txBody>
      </p:sp>
      <p:sp>
        <p:nvSpPr>
          <p:cNvPr id="5" name="Footer Placeholder 4"/>
          <p:cNvSpPr>
            <a:spLocks noGrp="1"/>
          </p:cNvSpPr>
          <p:nvPr>
            <p:ph type="ftr" sz="quarter" idx="11"/>
          </p:nvPr>
        </p:nvSpPr>
        <p:spPr/>
        <p:txBody>
          <a:bodyPr/>
          <a:lstStyle/>
          <a:p>
            <a:r>
              <a:rPr lang="en-US" altLang="en-US"/>
              <a:t>HUMAN COMPUTER INTERACTION</a:t>
            </a:r>
          </a:p>
        </p:txBody>
      </p:sp>
      <p:sp>
        <p:nvSpPr>
          <p:cNvPr id="6" name="Slide Number Placeholder 5"/>
          <p:cNvSpPr>
            <a:spLocks noGrp="1"/>
          </p:cNvSpPr>
          <p:nvPr>
            <p:ph type="sldNum" sz="quarter" idx="12"/>
          </p:nvPr>
        </p:nvSpPr>
        <p:spPr/>
        <p:txBody>
          <a:bodyPr/>
          <a:lstStyle/>
          <a:p>
            <a:fld id="{ADEFB9FD-DF84-41CF-A096-5B5A2F25A698}" type="slidenum">
              <a:rPr lang="en-US" altLang="zh-CN" smtClean="0"/>
              <a:pPr/>
              <a:t>‹#›</a:t>
            </a:fld>
            <a:endParaRPr lang="en-US" altLang="zh-CN" sz="1800">
              <a:solidFill>
                <a:srgbClr val="000000"/>
              </a:solidFill>
            </a:endParaRPr>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3082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r>
              <a:rPr lang="en-US" altLang="zh-CN" sz="1800">
                <a:solidFill>
                  <a:srgbClr val="000000"/>
                </a:solidFill>
              </a:rPr>
              <a:t>3/13/2017</a:t>
            </a:r>
          </a:p>
        </p:txBody>
      </p:sp>
      <p:sp>
        <p:nvSpPr>
          <p:cNvPr id="6" name="Footer Placeholder 5"/>
          <p:cNvSpPr>
            <a:spLocks noGrp="1"/>
          </p:cNvSpPr>
          <p:nvPr>
            <p:ph type="ftr" sz="quarter" idx="11"/>
          </p:nvPr>
        </p:nvSpPr>
        <p:spPr/>
        <p:txBody>
          <a:bodyPr/>
          <a:lstStyle/>
          <a:p>
            <a:r>
              <a:rPr lang="en-US" altLang="en-US"/>
              <a:t>HUMAN COMPUTER INTERACTION</a:t>
            </a:r>
          </a:p>
        </p:txBody>
      </p:sp>
      <p:sp>
        <p:nvSpPr>
          <p:cNvPr id="7" name="Slide Number Placeholder 6"/>
          <p:cNvSpPr>
            <a:spLocks noGrp="1"/>
          </p:cNvSpPr>
          <p:nvPr>
            <p:ph type="sldNum" sz="quarter" idx="12"/>
          </p:nvPr>
        </p:nvSpPr>
        <p:spPr/>
        <p:txBody>
          <a:bodyPr/>
          <a:lstStyle/>
          <a:p>
            <a:fld id="{0D6FFB05-0CB9-456E-A92F-29BDC2B5787E}" type="slidenum">
              <a:rPr lang="en-US" altLang="zh-CN" smtClean="0"/>
              <a:pPr/>
              <a:t>‹#›</a:t>
            </a:fld>
            <a:endParaRPr lang="en-US" altLang="zh-CN" sz="1800">
              <a:solidFill>
                <a:srgbClr val="000000"/>
              </a:solidFill>
            </a:endParaRPr>
          </a:p>
        </p:txBody>
      </p:sp>
    </p:spTree>
    <p:extLst>
      <p:ext uri="{BB962C8B-B14F-4D97-AF65-F5344CB8AC3E}">
        <p14:creationId xmlns:p14="http://schemas.microsoft.com/office/powerpoint/2010/main" val="3420148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22960" y="2582334"/>
            <a:ext cx="3703320" cy="328676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63440" y="2582334"/>
            <a:ext cx="3703320" cy="328676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r>
              <a:rPr lang="en-US" altLang="zh-CN" sz="1800">
                <a:solidFill>
                  <a:srgbClr val="000000"/>
                </a:solidFill>
              </a:rPr>
              <a:t>3/13/2017</a:t>
            </a:r>
          </a:p>
        </p:txBody>
      </p:sp>
      <p:sp>
        <p:nvSpPr>
          <p:cNvPr id="8" name="Footer Placeholder 7"/>
          <p:cNvSpPr>
            <a:spLocks noGrp="1"/>
          </p:cNvSpPr>
          <p:nvPr>
            <p:ph type="ftr" sz="quarter" idx="11"/>
          </p:nvPr>
        </p:nvSpPr>
        <p:spPr/>
        <p:txBody>
          <a:bodyPr/>
          <a:lstStyle/>
          <a:p>
            <a:r>
              <a:rPr lang="en-US" altLang="en-US"/>
              <a:t>HUMAN COMPUTER INTERACTION</a:t>
            </a:r>
          </a:p>
        </p:txBody>
      </p:sp>
      <p:sp>
        <p:nvSpPr>
          <p:cNvPr id="9" name="Slide Number Placeholder 8"/>
          <p:cNvSpPr>
            <a:spLocks noGrp="1"/>
          </p:cNvSpPr>
          <p:nvPr>
            <p:ph type="sldNum" sz="quarter" idx="12"/>
          </p:nvPr>
        </p:nvSpPr>
        <p:spPr/>
        <p:txBody>
          <a:bodyPr/>
          <a:lstStyle/>
          <a:p>
            <a:fld id="{A7526762-6E67-4999-AB10-5EFD7A370D6A}" type="slidenum">
              <a:rPr lang="en-US" altLang="zh-CN" smtClean="0"/>
              <a:pPr/>
              <a:t>‹#›</a:t>
            </a:fld>
            <a:endParaRPr lang="en-US" altLang="zh-CN" sz="1800">
              <a:solidFill>
                <a:srgbClr val="000000"/>
              </a:solidFill>
            </a:endParaRPr>
          </a:p>
        </p:txBody>
      </p:sp>
    </p:spTree>
    <p:extLst>
      <p:ext uri="{BB962C8B-B14F-4D97-AF65-F5344CB8AC3E}">
        <p14:creationId xmlns:p14="http://schemas.microsoft.com/office/powerpoint/2010/main" val="896986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r>
              <a:rPr lang="en-US" altLang="zh-CN" sz="1800">
                <a:solidFill>
                  <a:srgbClr val="000000"/>
                </a:solidFill>
              </a:rPr>
              <a:t>3/13/2017</a:t>
            </a:r>
          </a:p>
        </p:txBody>
      </p:sp>
      <p:sp>
        <p:nvSpPr>
          <p:cNvPr id="4" name="Footer Placeholder 3"/>
          <p:cNvSpPr>
            <a:spLocks noGrp="1"/>
          </p:cNvSpPr>
          <p:nvPr>
            <p:ph type="ftr" sz="quarter" idx="11"/>
          </p:nvPr>
        </p:nvSpPr>
        <p:spPr/>
        <p:txBody>
          <a:bodyPr/>
          <a:lstStyle/>
          <a:p>
            <a:r>
              <a:rPr lang="en-US" altLang="en-US"/>
              <a:t>HUMAN COMPUTER INTERACTION</a:t>
            </a:r>
          </a:p>
        </p:txBody>
      </p:sp>
      <p:sp>
        <p:nvSpPr>
          <p:cNvPr id="5" name="Slide Number Placeholder 4"/>
          <p:cNvSpPr>
            <a:spLocks noGrp="1"/>
          </p:cNvSpPr>
          <p:nvPr>
            <p:ph type="sldNum" sz="quarter" idx="12"/>
          </p:nvPr>
        </p:nvSpPr>
        <p:spPr/>
        <p:txBody>
          <a:bodyPr/>
          <a:lstStyle/>
          <a:p>
            <a:fld id="{70EC4E51-F6DE-42E6-B213-FBD78D78A20E}" type="slidenum">
              <a:rPr lang="en-US" altLang="zh-CN" smtClean="0"/>
              <a:pPr/>
              <a:t>‹#›</a:t>
            </a:fld>
            <a:endParaRPr lang="en-US" altLang="zh-CN" sz="1800">
              <a:solidFill>
                <a:srgbClr val="000000"/>
              </a:solidFill>
            </a:endParaRPr>
          </a:p>
        </p:txBody>
      </p:sp>
    </p:spTree>
    <p:extLst>
      <p:ext uri="{BB962C8B-B14F-4D97-AF65-F5344CB8AC3E}">
        <p14:creationId xmlns:p14="http://schemas.microsoft.com/office/powerpoint/2010/main" val="3273144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r>
              <a:rPr lang="en-US" altLang="zh-CN" sz="1800">
                <a:solidFill>
                  <a:srgbClr val="000000"/>
                </a:solidFill>
              </a:rPr>
              <a:t>3/13/2017</a:t>
            </a:r>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ltLang="en-US"/>
              <a:t>HUMAN COMPUTER INTERACTION</a:t>
            </a:r>
          </a:p>
        </p:txBody>
      </p:sp>
      <p:sp>
        <p:nvSpPr>
          <p:cNvPr id="9" name="Slide Number Placeholder 8"/>
          <p:cNvSpPr>
            <a:spLocks noGrp="1"/>
          </p:cNvSpPr>
          <p:nvPr>
            <p:ph type="sldNum" sz="quarter" idx="12"/>
          </p:nvPr>
        </p:nvSpPr>
        <p:spPr/>
        <p:txBody>
          <a:bodyPr/>
          <a:lstStyle/>
          <a:p>
            <a:fld id="{AA484762-AC7B-4CFB-B8DC-2E4FB9F7C4BC}" type="slidenum">
              <a:rPr lang="en-US" altLang="zh-CN" smtClean="0"/>
              <a:pPr/>
              <a:t>‹#›</a:t>
            </a:fld>
            <a:endParaRPr lang="en-US" altLang="zh-CN" sz="1800">
              <a:solidFill>
                <a:srgbClr val="000000"/>
              </a:solidFill>
            </a:endParaRPr>
          </a:p>
        </p:txBody>
      </p:sp>
    </p:spTree>
    <p:extLst>
      <p:ext uri="{BB962C8B-B14F-4D97-AF65-F5344CB8AC3E}">
        <p14:creationId xmlns:p14="http://schemas.microsoft.com/office/powerpoint/2010/main" val="1527211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r>
              <a:rPr lang="en-US" altLang="zh-CN" sz="1800">
                <a:solidFill>
                  <a:srgbClr val="000000"/>
                </a:solidFill>
              </a:rPr>
              <a:t>3/13/2017</a:t>
            </a:r>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r>
              <a:rPr lang="en-US" altLang="en-US">
                <a:solidFill>
                  <a:srgbClr val="FFFFFF"/>
                </a:solidFill>
              </a:rPr>
              <a:t>HUMAN COMPUTER INTERACTION</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5EB1899-DB40-442C-8E13-A7DB20E981D4}" type="slidenum">
              <a:rPr lang="en-US" altLang="zh-CN" smtClean="0">
                <a:solidFill>
                  <a:srgbClr val="FFFFFF"/>
                </a:solidFill>
              </a:rPr>
              <a:pPr/>
              <a:t>‹#›</a:t>
            </a:fld>
            <a:endParaRPr lang="en-US" altLang="zh-CN" sz="1800">
              <a:solidFill>
                <a:srgbClr val="000000"/>
              </a:solidFill>
            </a:endParaRPr>
          </a:p>
        </p:txBody>
      </p:sp>
    </p:spTree>
    <p:extLst>
      <p:ext uri="{BB962C8B-B14F-4D97-AF65-F5344CB8AC3E}">
        <p14:creationId xmlns:p14="http://schemas.microsoft.com/office/powerpoint/2010/main" val="3188352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r>
              <a:rPr lang="en-US" altLang="zh-CN" sz="1800">
                <a:solidFill>
                  <a:srgbClr val="000000"/>
                </a:solidFill>
              </a:rPr>
              <a:t>3/13/2017</a:t>
            </a:r>
          </a:p>
        </p:txBody>
      </p:sp>
      <p:sp>
        <p:nvSpPr>
          <p:cNvPr id="6" name="Footer Placeholder 5"/>
          <p:cNvSpPr>
            <a:spLocks noGrp="1"/>
          </p:cNvSpPr>
          <p:nvPr>
            <p:ph type="ftr" sz="quarter" idx="11"/>
          </p:nvPr>
        </p:nvSpPr>
        <p:spPr/>
        <p:txBody>
          <a:bodyPr/>
          <a:lstStyle/>
          <a:p>
            <a:r>
              <a:rPr lang="en-US" altLang="en-US"/>
              <a:t>HUMAN COMPUTER INTERACTION</a:t>
            </a:r>
          </a:p>
        </p:txBody>
      </p:sp>
      <p:sp>
        <p:nvSpPr>
          <p:cNvPr id="7" name="Slide Number Placeholder 6"/>
          <p:cNvSpPr>
            <a:spLocks noGrp="1"/>
          </p:cNvSpPr>
          <p:nvPr>
            <p:ph type="sldNum" sz="quarter" idx="12"/>
          </p:nvPr>
        </p:nvSpPr>
        <p:spPr/>
        <p:txBody>
          <a:bodyPr/>
          <a:lstStyle/>
          <a:p>
            <a:fld id="{168690AE-7B9D-4968-BCA0-A8DEE3F733D3}" type="slidenum">
              <a:rPr lang="en-US" altLang="zh-CN" smtClean="0"/>
              <a:pPr/>
              <a:t>‹#›</a:t>
            </a:fld>
            <a:endParaRPr lang="en-US" altLang="zh-CN" sz="1800">
              <a:solidFill>
                <a:srgbClr val="000000"/>
              </a:solidFill>
            </a:endParaRPr>
          </a:p>
        </p:txBody>
      </p:sp>
    </p:spTree>
    <p:extLst>
      <p:ext uri="{BB962C8B-B14F-4D97-AF65-F5344CB8AC3E}">
        <p14:creationId xmlns:p14="http://schemas.microsoft.com/office/powerpoint/2010/main" val="308555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59786"/>
            <a:ext cx="9144001" cy="3982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99630"/>
            <a:ext cx="9144001" cy="6599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587829" y="116785"/>
            <a:ext cx="8020594" cy="680047"/>
          </a:xfrm>
          <a:prstGeom prst="rect">
            <a:avLst/>
          </a:prstGeom>
        </p:spPr>
        <p:txBody>
          <a:bodyPr vert="horz" lIns="91440" tIns="45720" rIns="91440" bIns="45720" rtlCol="0" anchor="b">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587829" y="856989"/>
            <a:ext cx="8020594" cy="5444238"/>
          </a:xfrm>
          <a:prstGeom prst="rect">
            <a:avLst/>
          </a:prstGeom>
        </p:spPr>
        <p:txBody>
          <a:bodyPr vert="horz" lIns="0" tIns="45720" rIns="0" bIns="45720" rtlCol="0">
            <a:normAutofit/>
          </a:bodyPr>
          <a:lstStyle/>
          <a:p>
            <a:pPr lvl="0"/>
            <a:r>
              <a:rPr lang="zh-CN" altLang="en-US" dirty="0"/>
              <a:t>编辑母版文本样式</a:t>
            </a:r>
          </a:p>
          <a:p>
            <a:pPr lvl="1"/>
            <a:r>
              <a:rPr lang="zh-CN" altLang="en-US" dirty="0"/>
              <a:t>第二级</a:t>
            </a:r>
          </a:p>
          <a:p>
            <a:pPr lvl="3"/>
            <a:r>
              <a:rPr lang="zh-CN" altLang="en-US" dirty="0"/>
              <a:t>第三级</a:t>
            </a:r>
          </a:p>
          <a:p>
            <a:pPr lvl="4"/>
            <a:r>
              <a:rPr lang="zh-CN" altLang="en-US" dirty="0"/>
              <a:t>第四级</a:t>
            </a:r>
          </a:p>
          <a:p>
            <a:pPr lvl="5"/>
            <a:r>
              <a:rPr lang="zh-CN" altLang="en-US" dirty="0"/>
              <a:t>第五级</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pPr defTabSz="457200" fontAlgn="base" latinLnBrk="1">
              <a:spcBef>
                <a:spcPct val="0"/>
              </a:spcBef>
              <a:spcAft>
                <a:spcPct val="0"/>
              </a:spcAft>
            </a:pPr>
            <a:r>
              <a:rPr lang="en-US" altLang="zh-CN" sz="1800">
                <a:solidFill>
                  <a:srgbClr val="000000"/>
                </a:solidFill>
                <a:latin typeface="Arial" panose="020B0604020202020204" pitchFamily="34" charset="0"/>
              </a:rPr>
              <a:t>3/13/2017</a:t>
            </a:r>
            <a:endParaRPr lang="en-US" altLang="zh-CN" sz="1800">
              <a:solidFill>
                <a:srgbClr val="000000"/>
              </a:solidFill>
              <a:latin typeface="Arial" panose="020B0604020202020204" pitchFamily="34" charset="0"/>
              <a:ea typeface="나눔고딕"/>
            </a:endParaRPr>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pPr defTabSz="457200" fontAlgn="base" latinLnBrk="1">
              <a:spcBef>
                <a:spcPct val="0"/>
              </a:spcBef>
              <a:spcAft>
                <a:spcPct val="0"/>
              </a:spcAft>
            </a:pPr>
            <a:r>
              <a:rPr lang="en-US" altLang="en-US">
                <a:latin typeface="Arial" panose="020B0604020202020204" pitchFamily="34" charset="0"/>
              </a:rPr>
              <a:t>HUMAN COMPUTER INTERACTION</a:t>
            </a:r>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pPr defTabSz="457200" fontAlgn="base" latinLnBrk="1">
              <a:spcBef>
                <a:spcPct val="0"/>
              </a:spcBef>
              <a:spcAft>
                <a:spcPct val="0"/>
              </a:spcAft>
            </a:pPr>
            <a:fld id="{B78DA410-25D1-46D1-B986-352309A88C4C}" type="slidenum">
              <a:rPr lang="en-US" altLang="zh-CN" smtClean="0">
                <a:latin typeface="Arial" panose="020B0604020202020204" pitchFamily="34" charset="0"/>
              </a:rPr>
              <a:pPr defTabSz="457200" fontAlgn="base" latinLnBrk="1">
                <a:spcBef>
                  <a:spcPct val="0"/>
                </a:spcBef>
                <a:spcAft>
                  <a:spcPct val="0"/>
                </a:spcAft>
              </a:pPr>
              <a:t>‹#›</a:t>
            </a:fld>
            <a:endParaRPr lang="en-US" altLang="zh-CN" sz="1800">
              <a:solidFill>
                <a:srgbClr val="000000"/>
              </a:solidFill>
              <a:latin typeface="Arial" panose="020B0604020202020204" pitchFamily="34" charset="0"/>
            </a:endParaRPr>
          </a:p>
        </p:txBody>
      </p:sp>
      <p:cxnSp>
        <p:nvCxnSpPr>
          <p:cNvPr id="10" name="Straight Connector 9"/>
          <p:cNvCxnSpPr/>
          <p:nvPr/>
        </p:nvCxnSpPr>
        <p:spPr>
          <a:xfrm>
            <a:off x="587829" y="796832"/>
            <a:ext cx="802059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76962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hdr="0"/>
  <p:txStyles>
    <p:titleStyle>
      <a:lvl1pPr algn="l" defTabSz="914400" rtl="0" eaLnBrk="1" latinLnBrk="0" hangingPunct="1">
        <a:lnSpc>
          <a:spcPct val="85000"/>
        </a:lnSpc>
        <a:spcBef>
          <a:spcPct val="0"/>
        </a:spcBef>
        <a:buNone/>
        <a:defRPr sz="40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400" kern="1200">
          <a:solidFill>
            <a:schemeClr val="tx1">
              <a:lumMod val="75000"/>
              <a:lumOff val="25000"/>
            </a:schemeClr>
          </a:solidFill>
          <a:latin typeface="+mn-lt"/>
          <a:ea typeface="+mn-ea"/>
          <a:cs typeface="+mn-cs"/>
        </a:defRPr>
      </a:lvl1pPr>
      <a:lvl2pPr marL="531813" indent="-331788"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200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566928" indent="-182880" algn="l" defTabSz="914400" rtl="0" eaLnBrk="1" latinLnBrk="0" hangingPunct="1">
        <a:lnSpc>
          <a:spcPct val="90000"/>
        </a:lnSpc>
        <a:spcBef>
          <a:spcPts val="200"/>
        </a:spcBef>
        <a:spcAft>
          <a:spcPts val="400"/>
        </a:spcAft>
        <a:buClr>
          <a:schemeClr val="bg2">
            <a:lumMod val="75000"/>
          </a:schemeClr>
        </a:buClr>
        <a:buSzPct val="90000"/>
        <a:buFont typeface="Wingdings" panose="05000000000000000000" pitchFamily="2" charset="2"/>
        <a:buChar char="Ø"/>
        <a:defRPr sz="1800" kern="1200">
          <a:solidFill>
            <a:schemeClr val="tx1">
              <a:lumMod val="75000"/>
              <a:lumOff val="25000"/>
            </a:schemeClr>
          </a:solidFill>
          <a:latin typeface="Times New Roman" panose="02020603050405020304" pitchFamily="18" charset="0"/>
          <a:ea typeface="+mn-ea"/>
          <a:cs typeface="Times New Roman" panose="02020603050405020304" pitchFamily="18" charset="0"/>
        </a:defRPr>
      </a:lvl3pPr>
      <a:lvl4pPr marL="900113" indent="-333375" algn="l" defTabSz="914400" rtl="0" eaLnBrk="1" latinLnBrk="0" hangingPunct="1">
        <a:lnSpc>
          <a:spcPct val="90000"/>
        </a:lnSpc>
        <a:spcBef>
          <a:spcPts val="200"/>
        </a:spcBef>
        <a:spcAft>
          <a:spcPts val="400"/>
        </a:spcAft>
        <a:buClr>
          <a:schemeClr val="bg2">
            <a:lumMod val="75000"/>
          </a:schemeClr>
        </a:buClr>
        <a:buSzPct val="90000"/>
        <a:buFont typeface="Wingdings" panose="05000000000000000000" pitchFamily="2" charset="2"/>
        <a:buChar char="Ø"/>
        <a:defRPr sz="2000" kern="1200">
          <a:solidFill>
            <a:schemeClr val="tx1">
              <a:lumMod val="75000"/>
              <a:lumOff val="25000"/>
            </a:schemeClr>
          </a:solidFill>
          <a:latin typeface="Times New Roman" panose="02020603050405020304" pitchFamily="18" charset="0"/>
          <a:ea typeface="+mn-ea"/>
          <a:cs typeface="Times New Roman" panose="02020603050405020304" pitchFamily="18" charset="0"/>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ash.plot.ly/"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dash.plot.ly/gallery"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dirty="0"/>
              <a:t>Lab 3: </a:t>
            </a:r>
            <a:r>
              <a:rPr lang="en-US" altLang="zh-CN" dirty="0"/>
              <a:t>Data Visualization</a:t>
            </a:r>
            <a:endParaRPr lang="en-US" dirty="0"/>
          </a:p>
        </p:txBody>
      </p:sp>
      <p:sp>
        <p:nvSpPr>
          <p:cNvPr id="3" name="副标题 2"/>
          <p:cNvSpPr>
            <a:spLocks noGrp="1"/>
          </p:cNvSpPr>
          <p:nvPr>
            <p:ph type="subTitle" idx="1"/>
          </p:nvPr>
        </p:nvSpPr>
        <p:spPr>
          <a:xfrm>
            <a:off x="825038" y="4455620"/>
            <a:ext cx="7543800" cy="1722989"/>
          </a:xfrm>
        </p:spPr>
        <p:txBody>
          <a:bodyPr>
            <a:normAutofit/>
          </a:bodyPr>
          <a:lstStyle/>
          <a:p>
            <a:r>
              <a:rPr lang="en-US" dirty="0"/>
              <a:t>Ying </a:t>
            </a:r>
            <a:r>
              <a:rPr lang="en-US" dirty="0" err="1"/>
              <a:t>shen</a:t>
            </a:r>
            <a:endParaRPr lang="en-US" dirty="0"/>
          </a:p>
          <a:p>
            <a:r>
              <a:rPr lang="en-US" dirty="0"/>
              <a:t>School of software engineering</a:t>
            </a:r>
          </a:p>
          <a:p>
            <a:r>
              <a:rPr lang="en-US" dirty="0" err="1"/>
              <a:t>tongji</a:t>
            </a:r>
            <a:r>
              <a:rPr lang="en-US" dirty="0"/>
              <a:t> university</a:t>
            </a:r>
          </a:p>
        </p:txBody>
      </p:sp>
    </p:spTree>
    <p:extLst>
      <p:ext uri="{BB962C8B-B14F-4D97-AF65-F5344CB8AC3E}">
        <p14:creationId xmlns:p14="http://schemas.microsoft.com/office/powerpoint/2010/main" val="8348986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Dash in Python</a:t>
            </a:r>
            <a:endParaRPr lang="zh-CN" altLang="en-US" dirty="0"/>
          </a:p>
        </p:txBody>
      </p:sp>
      <p:sp>
        <p:nvSpPr>
          <p:cNvPr id="3" name="内容占位符 2"/>
          <p:cNvSpPr>
            <a:spLocks noGrp="1"/>
          </p:cNvSpPr>
          <p:nvPr>
            <p:ph idx="1"/>
          </p:nvPr>
        </p:nvSpPr>
        <p:spPr/>
        <p:txBody>
          <a:bodyPr/>
          <a:lstStyle/>
          <a:p>
            <a:r>
              <a:rPr lang="en-US" altLang="zh-CN" dirty="0"/>
              <a:t>Tutorial: </a:t>
            </a:r>
            <a:r>
              <a:rPr lang="en-US" altLang="zh-CN" dirty="0">
                <a:hlinkClick r:id="rId3"/>
              </a:rPr>
              <a:t>https://dash.plot.ly/</a:t>
            </a:r>
            <a:endParaRPr lang="en-US" altLang="zh-CN" dirty="0"/>
          </a:p>
          <a:p>
            <a:r>
              <a:rPr lang="en-US" altLang="zh-CN" dirty="0"/>
              <a:t>Examples and source codes: </a:t>
            </a:r>
            <a:r>
              <a:rPr lang="en-US" altLang="zh-CN" dirty="0">
                <a:hlinkClick r:id="rId4"/>
              </a:rPr>
              <a:t>https://dash.plot.ly/gallery</a:t>
            </a:r>
            <a:endParaRPr lang="en-US" altLang="zh-CN" dirty="0"/>
          </a:p>
          <a:p>
            <a:endParaRPr lang="zh-CN" altLang="en-US" dirty="0"/>
          </a:p>
        </p:txBody>
      </p:sp>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10</a:t>
            </a:fld>
            <a:endParaRPr lang="en-US" altLang="zh-CN" sz="1800" dirty="0">
              <a:solidFill>
                <a:srgbClr val="000000"/>
              </a:solidFill>
            </a:endParaRPr>
          </a:p>
        </p:txBody>
      </p:sp>
    </p:spTree>
    <p:extLst>
      <p:ext uri="{BB962C8B-B14F-4D97-AF65-F5344CB8AC3E}">
        <p14:creationId xmlns:p14="http://schemas.microsoft.com/office/powerpoint/2010/main" val="3510910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fontAlgn="base"/>
            <a:r>
              <a:rPr lang="en-US" dirty="0"/>
              <a:t>Dataset 1: </a:t>
            </a:r>
            <a:r>
              <a:rPr lang="en-US" altLang="zh-CN" dirty="0"/>
              <a:t>Black Friday</a:t>
            </a:r>
          </a:p>
        </p:txBody>
      </p:sp>
      <p:sp>
        <p:nvSpPr>
          <p:cNvPr id="3" name="内容占位符 2"/>
          <p:cNvSpPr>
            <a:spLocks noGrp="1"/>
          </p:cNvSpPr>
          <p:nvPr>
            <p:ph idx="1"/>
          </p:nvPr>
        </p:nvSpPr>
        <p:spPr/>
        <p:txBody>
          <a:bodyPr>
            <a:noAutofit/>
          </a:bodyPr>
          <a:lstStyle/>
          <a:p>
            <a:pPr fontAlgn="base"/>
            <a:r>
              <a:rPr lang="en-US" altLang="zh-CN" dirty="0"/>
              <a:t>Description</a:t>
            </a:r>
          </a:p>
          <a:p>
            <a:pPr lvl="1" fontAlgn="base"/>
            <a:r>
              <a:rPr lang="en-US" altLang="zh-CN" dirty="0"/>
              <a:t>The dataset here is a sample of the transactions made in a retail store. The store wants to know better the customer purchase behavior against different products. Specifically, here the problem is a regression problem where we are trying to predict the dependent variable (the amount of purchase) with the help of the information contained in the other variables.</a:t>
            </a:r>
          </a:p>
          <a:p>
            <a:pPr lvl="1" fontAlgn="base"/>
            <a:r>
              <a:rPr lang="en-US" altLang="zh-CN" dirty="0"/>
              <a:t>Classification problem can also be settled in this dataset since several variables are categorical, and some other approaches could be "Predicting the age of the consumer" or even "Predict the category of goods bought". This dataset is also particularly convenient for clustering and maybe find different clusters of consumers within it.</a:t>
            </a:r>
          </a:p>
          <a:p>
            <a:endParaRPr lang="en-US" dirty="0"/>
          </a:p>
        </p:txBody>
      </p:sp>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11</a:t>
            </a:fld>
            <a:endParaRPr lang="en-US" altLang="zh-CN" sz="1800" dirty="0">
              <a:solidFill>
                <a:srgbClr val="000000"/>
              </a:solidFill>
            </a:endParaRPr>
          </a:p>
        </p:txBody>
      </p:sp>
    </p:spTree>
    <p:extLst>
      <p:ext uri="{BB962C8B-B14F-4D97-AF65-F5344CB8AC3E}">
        <p14:creationId xmlns:p14="http://schemas.microsoft.com/office/powerpoint/2010/main" val="42783920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Dataset 2: Google Play Store Apps</a:t>
            </a:r>
            <a:endParaRPr lang="zh-CN" altLang="en-US" dirty="0"/>
          </a:p>
        </p:txBody>
      </p:sp>
      <p:sp>
        <p:nvSpPr>
          <p:cNvPr id="3" name="内容占位符 2"/>
          <p:cNvSpPr>
            <a:spLocks noGrp="1"/>
          </p:cNvSpPr>
          <p:nvPr>
            <p:ph idx="1"/>
          </p:nvPr>
        </p:nvSpPr>
        <p:spPr/>
        <p:txBody>
          <a:bodyPr/>
          <a:lstStyle/>
          <a:p>
            <a:pPr fontAlgn="base"/>
            <a:r>
              <a:rPr lang="en-US" altLang="zh-CN" dirty="0"/>
              <a:t>Content</a:t>
            </a:r>
          </a:p>
          <a:p>
            <a:pPr lvl="1" fontAlgn="base"/>
            <a:r>
              <a:rPr lang="en-US" altLang="zh-CN" dirty="0"/>
              <a:t>Each app (row) has values for category, rating, size, and more.</a:t>
            </a:r>
          </a:p>
          <a:p>
            <a:pPr fontAlgn="base"/>
            <a:r>
              <a:rPr lang="en-US" altLang="zh-CN" dirty="0"/>
              <a:t>Inspiration</a:t>
            </a:r>
          </a:p>
          <a:p>
            <a:pPr lvl="1" fontAlgn="base"/>
            <a:r>
              <a:rPr lang="en-US" altLang="zh-CN" dirty="0"/>
              <a:t>The Play Store apps data has enormous potential to drive app-making businesses to success. Actionable insights can be drawn for developers to work on and capture the Android market!</a:t>
            </a:r>
          </a:p>
          <a:p>
            <a:endParaRPr lang="zh-CN" altLang="en-US" dirty="0"/>
          </a:p>
        </p:txBody>
      </p:sp>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12</a:t>
            </a:fld>
            <a:endParaRPr lang="en-US" altLang="zh-CN" sz="1800" dirty="0">
              <a:solidFill>
                <a:srgbClr val="000000"/>
              </a:solidFill>
            </a:endParaRPr>
          </a:p>
        </p:txBody>
      </p:sp>
    </p:spTree>
    <p:extLst>
      <p:ext uri="{BB962C8B-B14F-4D97-AF65-F5344CB8AC3E}">
        <p14:creationId xmlns:p14="http://schemas.microsoft.com/office/powerpoint/2010/main" val="1051363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7829" y="116785"/>
            <a:ext cx="8356666" cy="680047"/>
          </a:xfrm>
        </p:spPr>
        <p:txBody>
          <a:bodyPr>
            <a:noAutofit/>
          </a:bodyPr>
          <a:lstStyle/>
          <a:p>
            <a:r>
              <a:rPr lang="en-US" altLang="zh-CN" dirty="0"/>
              <a:t>Dataset 3: College Salaries</a:t>
            </a:r>
            <a:endParaRPr lang="zh-CN" altLang="en-US" dirty="0"/>
          </a:p>
        </p:txBody>
      </p:sp>
      <p:sp>
        <p:nvSpPr>
          <p:cNvPr id="3" name="内容占位符 2"/>
          <p:cNvSpPr>
            <a:spLocks noGrp="1"/>
          </p:cNvSpPr>
          <p:nvPr>
            <p:ph idx="1"/>
          </p:nvPr>
        </p:nvSpPr>
        <p:spPr/>
        <p:txBody>
          <a:bodyPr>
            <a:noAutofit/>
          </a:bodyPr>
          <a:lstStyle/>
          <a:p>
            <a:pPr fontAlgn="base"/>
            <a:r>
              <a:rPr lang="en-US" altLang="zh-CN" dirty="0"/>
              <a:t>Salary Increase By Type of College</a:t>
            </a:r>
          </a:p>
          <a:p>
            <a:pPr fontAlgn="base"/>
            <a:r>
              <a:rPr lang="en-US" altLang="zh-CN" dirty="0"/>
              <a:t>Salaries By Region</a:t>
            </a:r>
          </a:p>
          <a:p>
            <a:pPr fontAlgn="base"/>
            <a:r>
              <a:rPr lang="en-US" altLang="zh-CN" dirty="0"/>
              <a:t>Salary Increase By Major</a:t>
            </a:r>
          </a:p>
          <a:p>
            <a:pPr fontAlgn="base"/>
            <a:r>
              <a:rPr lang="en-US" altLang="zh-CN" dirty="0"/>
              <a:t>All data was obtained from the Wall Street Journal based on data from </a:t>
            </a:r>
            <a:r>
              <a:rPr lang="en-US" altLang="zh-CN" dirty="0" err="1"/>
              <a:t>Payscale</a:t>
            </a:r>
            <a:r>
              <a:rPr lang="en-US" altLang="zh-CN" dirty="0"/>
              <a:t>, </a:t>
            </a:r>
            <a:r>
              <a:rPr lang="en-US" altLang="zh-CN" dirty="0" err="1"/>
              <a:t>Inc</a:t>
            </a:r>
            <a:endParaRPr lang="en-US" altLang="zh-CN" dirty="0"/>
          </a:p>
          <a:p>
            <a:endParaRPr lang="zh-CN" altLang="en-US" dirty="0"/>
          </a:p>
        </p:txBody>
      </p:sp>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13</a:t>
            </a:fld>
            <a:endParaRPr lang="en-US" altLang="zh-CN" sz="1800" dirty="0">
              <a:solidFill>
                <a:srgbClr val="000000"/>
              </a:solidFill>
            </a:endParaRPr>
          </a:p>
        </p:txBody>
      </p:sp>
    </p:spTree>
    <p:extLst>
      <p:ext uri="{BB962C8B-B14F-4D97-AF65-F5344CB8AC3E}">
        <p14:creationId xmlns:p14="http://schemas.microsoft.com/office/powerpoint/2010/main" val="34217144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Install packages</a:t>
            </a:r>
            <a:endParaRPr lang="zh-CN" altLang="en-US" dirty="0"/>
          </a:p>
        </p:txBody>
      </p:sp>
      <p:sp>
        <p:nvSpPr>
          <p:cNvPr id="3" name="内容占位符 2"/>
          <p:cNvSpPr>
            <a:spLocks noGrp="1"/>
          </p:cNvSpPr>
          <p:nvPr>
            <p:ph idx="1"/>
          </p:nvPr>
        </p:nvSpPr>
        <p:spPr/>
        <p:txBody>
          <a:bodyPr/>
          <a:lstStyle/>
          <a:p>
            <a:r>
              <a:rPr lang="en-US" altLang="zh-CN" dirty="0"/>
              <a:t>pandas</a:t>
            </a:r>
          </a:p>
          <a:p>
            <a:r>
              <a:rPr lang="en-US" altLang="zh-CN" dirty="0"/>
              <a:t>dash</a:t>
            </a:r>
          </a:p>
          <a:p>
            <a:r>
              <a:rPr lang="en-US" altLang="zh-CN" dirty="0" err="1"/>
              <a:t>plotly</a:t>
            </a:r>
            <a:endParaRPr lang="zh-CN" altLang="en-US" dirty="0"/>
          </a:p>
        </p:txBody>
      </p:sp>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14</a:t>
            </a:fld>
            <a:endParaRPr lang="en-US" altLang="zh-CN" sz="1800" dirty="0">
              <a:solidFill>
                <a:srgbClr val="000000"/>
              </a:solidFill>
            </a:endParaRPr>
          </a:p>
        </p:txBody>
      </p:sp>
    </p:spTree>
    <p:extLst>
      <p:ext uri="{BB962C8B-B14F-4D97-AF65-F5344CB8AC3E}">
        <p14:creationId xmlns:p14="http://schemas.microsoft.com/office/powerpoint/2010/main" val="39519268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Assignment</a:t>
            </a:r>
          </a:p>
        </p:txBody>
      </p:sp>
      <p:sp>
        <p:nvSpPr>
          <p:cNvPr id="3" name="内容占位符 2"/>
          <p:cNvSpPr>
            <a:spLocks noGrp="1"/>
          </p:cNvSpPr>
          <p:nvPr>
            <p:ph idx="1"/>
          </p:nvPr>
        </p:nvSpPr>
        <p:spPr/>
        <p:txBody>
          <a:bodyPr/>
          <a:lstStyle/>
          <a:p>
            <a:r>
              <a:rPr lang="en-US" dirty="0"/>
              <a:t>Design and implement a Dashboard for one of three datasets</a:t>
            </a:r>
          </a:p>
          <a:p>
            <a:r>
              <a:rPr lang="en-US" dirty="0"/>
              <a:t>The dashboard should contain at least three graphs (e.g. scatter plot, bar chart, pie chart, line chart, </a:t>
            </a:r>
            <a:r>
              <a:rPr lang="en-US" dirty="0" err="1"/>
              <a:t>etc</a:t>
            </a:r>
            <a:r>
              <a:rPr lang="en-US" dirty="0"/>
              <a:t>) which reveal </a:t>
            </a:r>
            <a:r>
              <a:rPr lang="en-US" altLang="zh-CN" dirty="0"/>
              <a:t>certain</a:t>
            </a:r>
            <a:r>
              <a:rPr lang="en-US" dirty="0"/>
              <a:t> information </a:t>
            </a:r>
            <a:r>
              <a:rPr lang="en-US" altLang="zh-CN" dirty="0"/>
              <a:t>respectively</a:t>
            </a:r>
          </a:p>
          <a:p>
            <a:pPr lvl="1"/>
            <a:r>
              <a:rPr lang="en-US" dirty="0"/>
              <a:t>It’s not necessary to visualize all the columns/rows of the dataset. You can choose only several of them.</a:t>
            </a:r>
          </a:p>
          <a:p>
            <a:pPr lvl="1"/>
            <a:r>
              <a:rPr lang="en-US"/>
              <a:t>An example</a:t>
            </a:r>
            <a:endParaRPr lang="en-US" dirty="0"/>
          </a:p>
          <a:p>
            <a:pPr lvl="1"/>
            <a:endParaRPr lang="en-US" dirty="0"/>
          </a:p>
        </p:txBody>
      </p:sp>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15</a:t>
            </a:fld>
            <a:endParaRPr lang="en-US" altLang="zh-CN" sz="1800" dirty="0">
              <a:solidFill>
                <a:srgbClr val="000000"/>
              </a:solidFill>
            </a:endParaRPr>
          </a:p>
        </p:txBody>
      </p:sp>
      <p:pic>
        <p:nvPicPr>
          <p:cNvPr id="7" name="图片 6"/>
          <p:cNvPicPr>
            <a:picLocks noChangeAspect="1"/>
          </p:cNvPicPr>
          <p:nvPr/>
        </p:nvPicPr>
        <p:blipFill>
          <a:blip r:embed="rId2"/>
          <a:stretch>
            <a:fillRect/>
          </a:stretch>
        </p:blipFill>
        <p:spPr>
          <a:xfrm>
            <a:off x="52252" y="3617107"/>
            <a:ext cx="4669473" cy="3095558"/>
          </a:xfrm>
          <a:prstGeom prst="rect">
            <a:avLst/>
          </a:prstGeom>
        </p:spPr>
      </p:pic>
      <p:pic>
        <p:nvPicPr>
          <p:cNvPr id="8" name="图片 7"/>
          <p:cNvPicPr>
            <a:picLocks noChangeAspect="1"/>
          </p:cNvPicPr>
          <p:nvPr/>
        </p:nvPicPr>
        <p:blipFill>
          <a:blip r:embed="rId3"/>
          <a:stretch>
            <a:fillRect/>
          </a:stretch>
        </p:blipFill>
        <p:spPr>
          <a:xfrm>
            <a:off x="1736414" y="4547902"/>
            <a:ext cx="7407586" cy="2310098"/>
          </a:xfrm>
          <a:prstGeom prst="rect">
            <a:avLst/>
          </a:prstGeom>
        </p:spPr>
      </p:pic>
      <p:pic>
        <p:nvPicPr>
          <p:cNvPr id="9" name="图片 8"/>
          <p:cNvPicPr>
            <a:picLocks noChangeAspect="1"/>
          </p:cNvPicPr>
          <p:nvPr/>
        </p:nvPicPr>
        <p:blipFill>
          <a:blip r:embed="rId4"/>
          <a:stretch>
            <a:fillRect/>
          </a:stretch>
        </p:blipFill>
        <p:spPr>
          <a:xfrm>
            <a:off x="4908370" y="3343608"/>
            <a:ext cx="4235630" cy="2759819"/>
          </a:xfrm>
          <a:prstGeom prst="rect">
            <a:avLst/>
          </a:prstGeom>
        </p:spPr>
      </p:pic>
    </p:spTree>
    <p:extLst>
      <p:ext uri="{BB962C8B-B14F-4D97-AF65-F5344CB8AC3E}">
        <p14:creationId xmlns:p14="http://schemas.microsoft.com/office/powerpoint/2010/main" val="1661991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Report</a:t>
            </a:r>
          </a:p>
        </p:txBody>
      </p:sp>
      <p:sp>
        <p:nvSpPr>
          <p:cNvPr id="3" name="内容占位符 2"/>
          <p:cNvSpPr>
            <a:spLocks noGrp="1"/>
          </p:cNvSpPr>
          <p:nvPr>
            <p:ph idx="1"/>
          </p:nvPr>
        </p:nvSpPr>
        <p:spPr/>
        <p:txBody>
          <a:bodyPr/>
          <a:lstStyle/>
          <a:p>
            <a:r>
              <a:rPr lang="en-US" dirty="0"/>
              <a:t>The report should contains the following contents (in English, 2~3 pages):</a:t>
            </a:r>
          </a:p>
          <a:p>
            <a:pPr lvl="1"/>
            <a:r>
              <a:rPr lang="en-US" dirty="0"/>
              <a:t>Describe a data analysis task for the chosen dataset (objectives, characteristics of the dataset, </a:t>
            </a:r>
            <a:r>
              <a:rPr lang="en-US" dirty="0" err="1"/>
              <a:t>etc</a:t>
            </a:r>
            <a:r>
              <a:rPr lang="en-US" dirty="0"/>
              <a:t>);</a:t>
            </a:r>
          </a:p>
          <a:p>
            <a:pPr lvl="1"/>
            <a:r>
              <a:rPr lang="en-US" dirty="0"/>
              <a:t>Describe the layout of </a:t>
            </a:r>
            <a:r>
              <a:rPr lang="en-US" altLang="zh-CN" dirty="0"/>
              <a:t>designed</a:t>
            </a:r>
            <a:r>
              <a:rPr lang="en-US" dirty="0"/>
              <a:t> dashboard and briefly describe the patterns revealed in the figures.</a:t>
            </a:r>
          </a:p>
          <a:p>
            <a:r>
              <a:rPr lang="en-US" dirty="0"/>
              <a:t>Submit your work (code and report)</a:t>
            </a:r>
          </a:p>
          <a:p>
            <a:pPr lvl="1"/>
            <a:r>
              <a:rPr lang="en-US" altLang="zh-CN" dirty="0"/>
              <a:t>Prepare a readme file to illustrate how to run your program</a:t>
            </a:r>
          </a:p>
          <a:p>
            <a:pPr lvl="1"/>
            <a:r>
              <a:rPr lang="en-US" altLang="zh-CN" dirty="0"/>
              <a:t>Compress the codes and the report into a zip file: ID_name_lab3.zip</a:t>
            </a:r>
          </a:p>
          <a:p>
            <a:pPr lvl="1"/>
            <a:r>
              <a:rPr lang="en-US" altLang="zh-CN" dirty="0"/>
              <a:t>Email address: hcitjsse@163.com</a:t>
            </a:r>
            <a:endParaRPr lang="en-US" dirty="0"/>
          </a:p>
        </p:txBody>
      </p:sp>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16</a:t>
            </a:fld>
            <a:endParaRPr lang="en-US" altLang="zh-CN" sz="1800" dirty="0">
              <a:solidFill>
                <a:srgbClr val="000000"/>
              </a:solidFill>
            </a:endParaRPr>
          </a:p>
        </p:txBody>
      </p:sp>
    </p:spTree>
    <p:extLst>
      <p:ext uri="{BB962C8B-B14F-4D97-AF65-F5344CB8AC3E}">
        <p14:creationId xmlns:p14="http://schemas.microsoft.com/office/powerpoint/2010/main" val="27204537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dirty="0"/>
              <a:t>Tasks in data visualization</a:t>
            </a:r>
          </a:p>
        </p:txBody>
      </p:sp>
      <p:sp>
        <p:nvSpPr>
          <p:cNvPr id="3" name="内容占位符 2"/>
          <p:cNvSpPr>
            <a:spLocks noGrp="1"/>
          </p:cNvSpPr>
          <p:nvPr>
            <p:ph idx="1"/>
          </p:nvPr>
        </p:nvSpPr>
        <p:spPr/>
        <p:txBody>
          <a:bodyPr/>
          <a:lstStyle/>
          <a:p>
            <a:endParaRPr lang="en-US" dirty="0"/>
          </a:p>
        </p:txBody>
      </p:sp>
      <p:sp>
        <p:nvSpPr>
          <p:cNvPr id="4" name="日期占位符 3"/>
          <p:cNvSpPr>
            <a:spLocks noGrp="1"/>
          </p:cNvSpPr>
          <p:nvPr>
            <p:ph type="dt" sz="half" idx="10"/>
          </p:nvPr>
        </p:nvSpPr>
        <p:spPr/>
        <p:txBody>
          <a:bodyPr/>
          <a:lstStyle/>
          <a:p>
            <a:fld id="{568E3CEA-F198-483E-B136-E6DE4D19DBBA}" type="datetime1">
              <a:rPr lang="en-US" smtClean="0"/>
              <a:t>5/28/2019</a:t>
            </a:fld>
            <a:endParaRPr lang="en-US"/>
          </a:p>
        </p:txBody>
      </p:sp>
      <p:sp>
        <p:nvSpPr>
          <p:cNvPr id="5" name="页脚占位符 4"/>
          <p:cNvSpPr>
            <a:spLocks noGrp="1"/>
          </p:cNvSpPr>
          <p:nvPr>
            <p:ph type="ftr" sz="quarter" idx="11"/>
          </p:nvPr>
        </p:nvSpPr>
        <p:spPr/>
        <p:txBody>
          <a:bodyPr/>
          <a:lstStyle/>
          <a:p>
            <a:r>
              <a:rPr lang="en-US"/>
              <a:t>Pattern recognition</a:t>
            </a:r>
          </a:p>
        </p:txBody>
      </p:sp>
      <p:sp>
        <p:nvSpPr>
          <p:cNvPr id="6" name="灯片编号占位符 5"/>
          <p:cNvSpPr>
            <a:spLocks noGrp="1"/>
          </p:cNvSpPr>
          <p:nvPr>
            <p:ph type="sldNum" sz="quarter" idx="12"/>
          </p:nvPr>
        </p:nvSpPr>
        <p:spPr/>
        <p:txBody>
          <a:bodyPr/>
          <a:lstStyle/>
          <a:p>
            <a:fld id="{0E6D59EA-74EB-4426-9363-A4C6AA2DED66}" type="slidenum">
              <a:rPr lang="en-US" smtClean="0"/>
              <a:t>2</a:t>
            </a:fld>
            <a:endParaRPr lang="en-US"/>
          </a:p>
        </p:txBody>
      </p:sp>
      <p:graphicFrame>
        <p:nvGraphicFramePr>
          <p:cNvPr id="7" name="表格 6"/>
          <p:cNvGraphicFramePr>
            <a:graphicFrameLocks noGrp="1"/>
          </p:cNvGraphicFramePr>
          <p:nvPr>
            <p:extLst/>
          </p:nvPr>
        </p:nvGraphicFramePr>
        <p:xfrm>
          <a:off x="94290" y="855824"/>
          <a:ext cx="8957800" cy="5718113"/>
        </p:xfrm>
        <a:graphic>
          <a:graphicData uri="http://schemas.openxmlformats.org/drawingml/2006/table">
            <a:tbl>
              <a:tblPr firstRow="1" bandRow="1">
                <a:tableStyleId>{5C22544A-7EE6-4342-B048-85BDC9FD1C3A}</a:tableStyleId>
              </a:tblPr>
              <a:tblGrid>
                <a:gridCol w="3102691">
                  <a:extLst>
                    <a:ext uri="{9D8B030D-6E8A-4147-A177-3AD203B41FA5}">
                      <a16:colId xmlns:a16="http://schemas.microsoft.com/office/drawing/2014/main" val="2131890775"/>
                    </a:ext>
                  </a:extLst>
                </a:gridCol>
                <a:gridCol w="5855109">
                  <a:extLst>
                    <a:ext uri="{9D8B030D-6E8A-4147-A177-3AD203B41FA5}">
                      <a16:colId xmlns:a16="http://schemas.microsoft.com/office/drawing/2014/main" val="1298046776"/>
                    </a:ext>
                  </a:extLst>
                </a:gridCol>
              </a:tblGrid>
              <a:tr h="490793">
                <a:tc>
                  <a:txBody>
                    <a:bodyPr/>
                    <a:lstStyle/>
                    <a:p>
                      <a:r>
                        <a:rPr lang="en-US" i="1" dirty="0"/>
                        <a:t>Task Categories</a:t>
                      </a:r>
                    </a:p>
                  </a:txBody>
                  <a:tcPr anchor="ctr"/>
                </a:tc>
                <a:tc>
                  <a:txBody>
                    <a:bodyPr/>
                    <a:lstStyle/>
                    <a:p>
                      <a:r>
                        <a:rPr lang="en-US" dirty="0"/>
                        <a:t>Task</a:t>
                      </a:r>
                      <a:r>
                        <a:rPr lang="en-US" baseline="0" dirty="0"/>
                        <a:t> Types</a:t>
                      </a:r>
                      <a:endParaRPr lang="en-US" dirty="0"/>
                    </a:p>
                  </a:txBody>
                  <a:tcPr anchor="ctr"/>
                </a:tc>
                <a:extLst>
                  <a:ext uri="{0D108BD9-81ED-4DB2-BD59-A6C34878D82A}">
                    <a16:rowId xmlns:a16="http://schemas.microsoft.com/office/drawing/2014/main" val="1968035788"/>
                  </a:ext>
                </a:extLst>
              </a:tr>
              <a:tr h="370840">
                <a:tc>
                  <a:txBody>
                    <a:bodyPr/>
                    <a:lstStyle/>
                    <a:p>
                      <a:pPr>
                        <a:lnSpc>
                          <a:spcPct val="100000"/>
                        </a:lnSpc>
                        <a:spcBef>
                          <a:spcPts val="0"/>
                        </a:spcBef>
                        <a:spcAft>
                          <a:spcPts val="1200"/>
                        </a:spcAft>
                      </a:pPr>
                      <a:r>
                        <a:rPr lang="en-US" sz="2000" i="1" dirty="0"/>
                        <a:t>Data and view specification</a:t>
                      </a:r>
                    </a:p>
                  </a:txBody>
                  <a:tcPr/>
                </a:tc>
                <a:tc>
                  <a:txBody>
                    <a:bodyPr/>
                    <a:lstStyle/>
                    <a:p>
                      <a:pPr>
                        <a:lnSpc>
                          <a:spcPct val="100000"/>
                        </a:lnSpc>
                        <a:spcBef>
                          <a:spcPts val="0"/>
                        </a:spcBef>
                        <a:spcAft>
                          <a:spcPts val="600"/>
                        </a:spcAft>
                      </a:pPr>
                      <a:r>
                        <a:rPr lang="en-US" sz="2000" b="1" dirty="0"/>
                        <a:t>Visualize</a:t>
                      </a:r>
                      <a:r>
                        <a:rPr lang="en-US" sz="2000" dirty="0"/>
                        <a:t> data by choosing visual encodings</a:t>
                      </a:r>
                    </a:p>
                    <a:p>
                      <a:pPr>
                        <a:lnSpc>
                          <a:spcPct val="100000"/>
                        </a:lnSpc>
                        <a:spcBef>
                          <a:spcPts val="0"/>
                        </a:spcBef>
                        <a:spcAft>
                          <a:spcPts val="600"/>
                        </a:spcAft>
                      </a:pPr>
                      <a:r>
                        <a:rPr lang="en-US" sz="2000" b="1" dirty="0"/>
                        <a:t>Filter</a:t>
                      </a:r>
                      <a:r>
                        <a:rPr lang="en-US" sz="2000" dirty="0"/>
                        <a:t> out data to focus on relevant items</a:t>
                      </a:r>
                    </a:p>
                    <a:p>
                      <a:pPr>
                        <a:lnSpc>
                          <a:spcPct val="100000"/>
                        </a:lnSpc>
                        <a:spcBef>
                          <a:spcPts val="0"/>
                        </a:spcBef>
                        <a:spcAft>
                          <a:spcPts val="600"/>
                        </a:spcAft>
                      </a:pPr>
                      <a:r>
                        <a:rPr lang="en-US" sz="2000" b="1" dirty="0"/>
                        <a:t>Sort</a:t>
                      </a:r>
                      <a:r>
                        <a:rPr lang="en-US" sz="2000" dirty="0"/>
                        <a:t> items to expose patterns</a:t>
                      </a:r>
                    </a:p>
                    <a:p>
                      <a:pPr>
                        <a:lnSpc>
                          <a:spcPct val="100000"/>
                        </a:lnSpc>
                        <a:spcBef>
                          <a:spcPts val="0"/>
                        </a:spcBef>
                        <a:spcAft>
                          <a:spcPts val="600"/>
                        </a:spcAft>
                      </a:pPr>
                      <a:r>
                        <a:rPr lang="en-US" sz="2000" b="1" dirty="0"/>
                        <a:t>Derive</a:t>
                      </a:r>
                      <a:r>
                        <a:rPr lang="en-US" sz="2000" baseline="0" dirty="0"/>
                        <a:t> values of models from source data</a:t>
                      </a:r>
                      <a:endParaRPr lang="en-US" sz="2000" dirty="0"/>
                    </a:p>
                  </a:txBody>
                  <a:tcPr/>
                </a:tc>
                <a:extLst>
                  <a:ext uri="{0D108BD9-81ED-4DB2-BD59-A6C34878D82A}">
                    <a16:rowId xmlns:a16="http://schemas.microsoft.com/office/drawing/2014/main" val="293043154"/>
                  </a:ext>
                </a:extLst>
              </a:tr>
              <a:tr h="370840">
                <a:tc>
                  <a:txBody>
                    <a:bodyPr/>
                    <a:lstStyle/>
                    <a:p>
                      <a:pPr>
                        <a:lnSpc>
                          <a:spcPct val="100000"/>
                        </a:lnSpc>
                        <a:spcBef>
                          <a:spcPts val="0"/>
                        </a:spcBef>
                        <a:spcAft>
                          <a:spcPts val="600"/>
                        </a:spcAft>
                      </a:pPr>
                      <a:r>
                        <a:rPr lang="en-US" sz="2000" i="1" dirty="0"/>
                        <a:t>View manipulation</a:t>
                      </a:r>
                    </a:p>
                  </a:txBody>
                  <a:tcPr/>
                </a:tc>
                <a:tc>
                  <a:txBody>
                    <a:bodyPr/>
                    <a:lstStyle/>
                    <a:p>
                      <a:pPr>
                        <a:lnSpc>
                          <a:spcPct val="100000"/>
                        </a:lnSpc>
                        <a:spcBef>
                          <a:spcPts val="0"/>
                        </a:spcBef>
                        <a:spcAft>
                          <a:spcPts val="600"/>
                        </a:spcAft>
                      </a:pPr>
                      <a:r>
                        <a:rPr lang="en-US" sz="2000" b="1" dirty="0"/>
                        <a:t>Select</a:t>
                      </a:r>
                      <a:r>
                        <a:rPr lang="en-US" sz="2000" dirty="0"/>
                        <a:t> items to highlight, filter, or manipulate</a:t>
                      </a:r>
                    </a:p>
                    <a:p>
                      <a:pPr>
                        <a:lnSpc>
                          <a:spcPct val="100000"/>
                        </a:lnSpc>
                        <a:spcBef>
                          <a:spcPts val="0"/>
                        </a:spcBef>
                        <a:spcAft>
                          <a:spcPts val="600"/>
                        </a:spcAft>
                      </a:pPr>
                      <a:r>
                        <a:rPr lang="en-US" sz="2000" b="1" dirty="0"/>
                        <a:t>Navigate</a:t>
                      </a:r>
                      <a:r>
                        <a:rPr lang="en-US" sz="2000" dirty="0"/>
                        <a:t> to examine high-level patterns and low level detail</a:t>
                      </a:r>
                    </a:p>
                    <a:p>
                      <a:pPr>
                        <a:lnSpc>
                          <a:spcPct val="100000"/>
                        </a:lnSpc>
                        <a:spcBef>
                          <a:spcPts val="0"/>
                        </a:spcBef>
                        <a:spcAft>
                          <a:spcPts val="600"/>
                        </a:spcAft>
                      </a:pPr>
                      <a:r>
                        <a:rPr lang="en-US" sz="2000" b="1" dirty="0"/>
                        <a:t>Coordinate</a:t>
                      </a:r>
                      <a:r>
                        <a:rPr lang="en-US" sz="2000" dirty="0"/>
                        <a:t> views for linked exploration</a:t>
                      </a:r>
                    </a:p>
                    <a:p>
                      <a:pPr>
                        <a:lnSpc>
                          <a:spcPct val="100000"/>
                        </a:lnSpc>
                        <a:spcBef>
                          <a:spcPts val="0"/>
                        </a:spcBef>
                        <a:spcAft>
                          <a:spcPts val="600"/>
                        </a:spcAft>
                      </a:pPr>
                      <a:r>
                        <a:rPr lang="en-US" sz="2000" b="1" dirty="0"/>
                        <a:t>Organize</a:t>
                      </a:r>
                      <a:r>
                        <a:rPr lang="en-US" sz="2000" baseline="0" dirty="0"/>
                        <a:t> multiple windows and workspaces</a:t>
                      </a:r>
                      <a:endParaRPr lang="en-US" sz="2000" dirty="0"/>
                    </a:p>
                  </a:txBody>
                  <a:tcPr/>
                </a:tc>
                <a:extLst>
                  <a:ext uri="{0D108BD9-81ED-4DB2-BD59-A6C34878D82A}">
                    <a16:rowId xmlns:a16="http://schemas.microsoft.com/office/drawing/2014/main" val="3007244929"/>
                  </a:ext>
                </a:extLst>
              </a:tr>
              <a:tr h="370840">
                <a:tc>
                  <a:txBody>
                    <a:bodyPr/>
                    <a:lstStyle/>
                    <a:p>
                      <a:pPr>
                        <a:lnSpc>
                          <a:spcPct val="100000"/>
                        </a:lnSpc>
                        <a:spcBef>
                          <a:spcPts val="0"/>
                        </a:spcBef>
                        <a:spcAft>
                          <a:spcPts val="600"/>
                        </a:spcAft>
                      </a:pPr>
                      <a:r>
                        <a:rPr lang="en-US" sz="2000" i="1" dirty="0"/>
                        <a:t>Process and provenance</a:t>
                      </a:r>
                    </a:p>
                  </a:txBody>
                  <a:tcPr/>
                </a:tc>
                <a:tc>
                  <a:txBody>
                    <a:bodyPr/>
                    <a:lstStyle/>
                    <a:p>
                      <a:pPr>
                        <a:lnSpc>
                          <a:spcPct val="100000"/>
                        </a:lnSpc>
                        <a:spcBef>
                          <a:spcPts val="0"/>
                        </a:spcBef>
                        <a:spcAft>
                          <a:spcPts val="600"/>
                        </a:spcAft>
                      </a:pPr>
                      <a:r>
                        <a:rPr lang="en-US" sz="2000" b="1" dirty="0"/>
                        <a:t>Record</a:t>
                      </a:r>
                      <a:r>
                        <a:rPr lang="en-US" sz="2000" dirty="0"/>
                        <a:t> analysis histories for </a:t>
                      </a:r>
                      <a:r>
                        <a:rPr lang="en-US" sz="2000" dirty="0" err="1"/>
                        <a:t>revisitation</a:t>
                      </a:r>
                      <a:r>
                        <a:rPr lang="en-US" sz="2000" dirty="0"/>
                        <a:t>, review,</a:t>
                      </a:r>
                      <a:r>
                        <a:rPr lang="en-US" sz="2000" baseline="0" dirty="0"/>
                        <a:t> and sharing</a:t>
                      </a:r>
                    </a:p>
                    <a:p>
                      <a:pPr>
                        <a:lnSpc>
                          <a:spcPct val="100000"/>
                        </a:lnSpc>
                        <a:spcBef>
                          <a:spcPts val="0"/>
                        </a:spcBef>
                        <a:spcAft>
                          <a:spcPts val="600"/>
                        </a:spcAft>
                      </a:pPr>
                      <a:r>
                        <a:rPr lang="en-US" sz="2000" b="1" baseline="0" dirty="0"/>
                        <a:t>Annotate</a:t>
                      </a:r>
                      <a:r>
                        <a:rPr lang="en-US" sz="2000" baseline="0" dirty="0"/>
                        <a:t> patterns to document findings</a:t>
                      </a:r>
                    </a:p>
                    <a:p>
                      <a:pPr>
                        <a:lnSpc>
                          <a:spcPct val="100000"/>
                        </a:lnSpc>
                        <a:spcBef>
                          <a:spcPts val="0"/>
                        </a:spcBef>
                        <a:spcAft>
                          <a:spcPts val="600"/>
                        </a:spcAft>
                      </a:pPr>
                      <a:r>
                        <a:rPr lang="en-US" sz="2000" b="1" baseline="0" dirty="0"/>
                        <a:t>Share</a:t>
                      </a:r>
                      <a:r>
                        <a:rPr lang="en-US" sz="2000" baseline="0" dirty="0"/>
                        <a:t> views and annotations to enable collaboration</a:t>
                      </a:r>
                    </a:p>
                    <a:p>
                      <a:pPr>
                        <a:lnSpc>
                          <a:spcPct val="100000"/>
                        </a:lnSpc>
                        <a:spcBef>
                          <a:spcPts val="0"/>
                        </a:spcBef>
                        <a:spcAft>
                          <a:spcPts val="600"/>
                        </a:spcAft>
                      </a:pPr>
                      <a:r>
                        <a:rPr lang="en-US" sz="2000" b="1" baseline="0" dirty="0"/>
                        <a:t>Guide</a:t>
                      </a:r>
                      <a:r>
                        <a:rPr lang="en-US" sz="2000" baseline="0" dirty="0"/>
                        <a:t> users through analysis tasks or stories</a:t>
                      </a:r>
                      <a:endParaRPr lang="en-US" sz="2000" dirty="0"/>
                    </a:p>
                  </a:txBody>
                  <a:tcPr/>
                </a:tc>
                <a:extLst>
                  <a:ext uri="{0D108BD9-81ED-4DB2-BD59-A6C34878D82A}">
                    <a16:rowId xmlns:a16="http://schemas.microsoft.com/office/drawing/2014/main" val="4082414783"/>
                  </a:ext>
                </a:extLst>
              </a:tr>
            </a:tbl>
          </a:graphicData>
        </a:graphic>
      </p:graphicFrame>
    </p:spTree>
    <p:extLst>
      <p:ext uri="{BB962C8B-B14F-4D97-AF65-F5344CB8AC3E}">
        <p14:creationId xmlns:p14="http://schemas.microsoft.com/office/powerpoint/2010/main" val="3345719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Designing data-driven interfaces</a:t>
            </a:r>
          </a:p>
        </p:txBody>
      </p:sp>
      <p:sp>
        <p:nvSpPr>
          <p:cNvPr id="3" name="内容占位符 2"/>
          <p:cNvSpPr>
            <a:spLocks noGrp="1"/>
          </p:cNvSpPr>
          <p:nvPr>
            <p:ph idx="1"/>
          </p:nvPr>
        </p:nvSpPr>
        <p:spPr/>
        <p:txBody>
          <a:bodyPr>
            <a:noAutofit/>
          </a:bodyPr>
          <a:lstStyle/>
          <a:p>
            <a:r>
              <a:rPr lang="en-US" altLang="zh-CN" dirty="0"/>
              <a:t>Different users, different data</a:t>
            </a:r>
          </a:p>
          <a:p>
            <a:endParaRPr lang="zh-CN" altLang="en-US" dirty="0"/>
          </a:p>
        </p:txBody>
      </p:sp>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3</a:t>
            </a:fld>
            <a:endParaRPr lang="en-US" altLang="zh-CN" sz="1800" dirty="0">
              <a:solidFill>
                <a:srgbClr val="000000"/>
              </a:solidFill>
            </a:endParaRPr>
          </a:p>
        </p:txBody>
      </p:sp>
      <p:pic>
        <p:nvPicPr>
          <p:cNvPr id="1026" name="Picture 2" descr="https://cdn-images-1.medium.com/max/1600/1*s-bpjeKSuGpNDQWYjYGI_w.jpeg"/>
          <p:cNvPicPr>
            <a:picLocks noChangeAspect="1" noChangeArrowheads="1"/>
          </p:cNvPicPr>
          <p:nvPr/>
        </p:nvPicPr>
        <p:blipFill rotWithShape="1">
          <a:blip r:embed="rId3">
            <a:extLst>
              <a:ext uri="{28A0092B-C50C-407E-A947-70E740481C1C}">
                <a14:useLocalDpi xmlns:a14="http://schemas.microsoft.com/office/drawing/2010/main" val="0"/>
              </a:ext>
            </a:extLst>
          </a:blip>
          <a:srcRect t="2439" b="5089"/>
          <a:stretch/>
        </p:blipFill>
        <p:spPr bwMode="auto">
          <a:xfrm>
            <a:off x="755905" y="1238584"/>
            <a:ext cx="7634570" cy="56184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5386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Designing data-driven interfaces</a:t>
            </a:r>
            <a:endParaRPr lang="zh-CN" altLang="en-US" dirty="0"/>
          </a:p>
        </p:txBody>
      </p:sp>
      <p:sp>
        <p:nvSpPr>
          <p:cNvPr id="3" name="内容占位符 2"/>
          <p:cNvSpPr>
            <a:spLocks noGrp="1"/>
          </p:cNvSpPr>
          <p:nvPr>
            <p:ph idx="1"/>
          </p:nvPr>
        </p:nvSpPr>
        <p:spPr/>
        <p:txBody>
          <a:bodyPr/>
          <a:lstStyle/>
          <a:p>
            <a:r>
              <a:rPr lang="en-US" altLang="zh-CN" dirty="0"/>
              <a:t>Shape the Page</a:t>
            </a:r>
          </a:p>
          <a:p>
            <a:pPr lvl="1"/>
            <a:r>
              <a:rPr lang="en-US" altLang="zh-CN" dirty="0"/>
              <a:t>Show the user what they need to see first, then structure the remainder of the page based on the user story or hierarchy of information.</a:t>
            </a:r>
          </a:p>
          <a:p>
            <a:endParaRPr lang="zh-CN" altLang="en-US" dirty="0"/>
          </a:p>
        </p:txBody>
      </p:sp>
      <p:sp>
        <p:nvSpPr>
          <p:cNvPr id="4" name="日期占位符 3"/>
          <p:cNvSpPr>
            <a:spLocks noGrp="1"/>
          </p:cNvSpPr>
          <p:nvPr>
            <p:ph type="dt" sz="half" idx="10"/>
          </p:nvPr>
        </p:nvSpPr>
        <p:spPr/>
        <p:txBody>
          <a:bodyPr/>
          <a:lstStyle/>
          <a:p>
            <a:r>
              <a:rPr lang="en-US" altLang="zh-CN" dirty="0"/>
              <a:t>3/13/2017</a:t>
            </a:r>
          </a:p>
        </p:txBody>
      </p:sp>
      <p:sp>
        <p:nvSpPr>
          <p:cNvPr id="5" name="页脚占位符 4"/>
          <p:cNvSpPr>
            <a:spLocks noGrp="1"/>
          </p:cNvSpPr>
          <p:nvPr>
            <p:ph type="ftr" sz="quarter" idx="11"/>
          </p:nvPr>
        </p:nvSpPr>
        <p:spPr/>
        <p:txBody>
          <a:bodyPr/>
          <a:lstStyle/>
          <a:p>
            <a:r>
              <a:rPr lang="en-US" altLang="en-US" dirty="0"/>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4</a:t>
            </a:fld>
            <a:endParaRPr lang="en-US" altLang="zh-CN" sz="1800" dirty="0">
              <a:solidFill>
                <a:srgbClr val="000000"/>
              </a:solidFill>
            </a:endParaRPr>
          </a:p>
        </p:txBody>
      </p:sp>
      <p:pic>
        <p:nvPicPr>
          <p:cNvPr id="2050" name="Picture 2" descr="https://cdn-images-1.medium.com/max/1400/1*4oQgegXVJ5y2-tUsPMlWUg.png"/>
          <p:cNvPicPr>
            <a:picLocks noChangeAspect="1" noChangeArrowheads="1"/>
          </p:cNvPicPr>
          <p:nvPr/>
        </p:nvPicPr>
        <p:blipFill rotWithShape="1">
          <a:blip r:embed="rId2">
            <a:extLst>
              <a:ext uri="{28A0092B-C50C-407E-A947-70E740481C1C}">
                <a14:useLocalDpi xmlns:a14="http://schemas.microsoft.com/office/drawing/2010/main" val="0"/>
              </a:ext>
            </a:extLst>
          </a:blip>
          <a:srcRect l="1588" r="8475"/>
          <a:stretch/>
        </p:blipFill>
        <p:spPr bwMode="auto">
          <a:xfrm>
            <a:off x="288758" y="2379836"/>
            <a:ext cx="8624466" cy="31645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0582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Designing data-driven interfaces</a:t>
            </a:r>
            <a:endParaRPr lang="zh-CN" altLang="en-US" dirty="0"/>
          </a:p>
        </p:txBody>
      </p:sp>
      <p:sp>
        <p:nvSpPr>
          <p:cNvPr id="3" name="内容占位符 2"/>
          <p:cNvSpPr>
            <a:spLocks noGrp="1"/>
          </p:cNvSpPr>
          <p:nvPr>
            <p:ph idx="1"/>
          </p:nvPr>
        </p:nvSpPr>
        <p:spPr/>
        <p:txBody>
          <a:bodyPr/>
          <a:lstStyle/>
          <a:p>
            <a:r>
              <a:rPr lang="en-US" altLang="zh-CN" dirty="0"/>
              <a:t>Choose the “right” visualizations</a:t>
            </a:r>
          </a:p>
          <a:p>
            <a:pPr lvl="1"/>
            <a:r>
              <a:rPr lang="en-US" altLang="zh-CN" dirty="0"/>
              <a:t>Start with the Data</a:t>
            </a:r>
          </a:p>
          <a:p>
            <a:pPr lvl="1"/>
            <a:r>
              <a:rPr lang="en-US" altLang="zh-CN" dirty="0"/>
              <a:t>Working with Discrete vs. Continuous Data</a:t>
            </a:r>
          </a:p>
          <a:p>
            <a:pPr lvl="1"/>
            <a:endParaRPr lang="en-US" altLang="zh-CN" dirty="0"/>
          </a:p>
          <a:p>
            <a:endParaRPr lang="zh-CN" altLang="en-US" dirty="0"/>
          </a:p>
        </p:txBody>
      </p:sp>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5</a:t>
            </a:fld>
            <a:endParaRPr lang="en-US" altLang="zh-CN" sz="1800" dirty="0">
              <a:solidFill>
                <a:srgbClr val="000000"/>
              </a:solidFill>
            </a:endParaRPr>
          </a:p>
        </p:txBody>
      </p:sp>
      <p:pic>
        <p:nvPicPr>
          <p:cNvPr id="3074" name="Picture 2" descr="https://cdn-images-1.medium.com/max/1000/1*Y9d0imvuU2E1BOn3emWYT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9" y="2987593"/>
            <a:ext cx="4575179" cy="240255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cdn-images-1.medium.com/max/1000/1*wJu5h4NpN9wey0Q3H4hFsQ.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3190" y="2970136"/>
            <a:ext cx="4563363" cy="2418351"/>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4B726BAF-84F1-4B19-A70B-0F14502EC446}"/>
              </a:ext>
            </a:extLst>
          </p:cNvPr>
          <p:cNvSpPr txBox="1"/>
          <p:nvPr/>
        </p:nvSpPr>
        <p:spPr>
          <a:xfrm>
            <a:off x="1930400" y="5604933"/>
            <a:ext cx="1405467" cy="369332"/>
          </a:xfrm>
          <a:prstGeom prst="rect">
            <a:avLst/>
          </a:prstGeom>
          <a:noFill/>
        </p:spPr>
        <p:txBody>
          <a:bodyPr wrap="square" rtlCol="0">
            <a:spAutoFit/>
          </a:bodyPr>
          <a:lstStyle/>
          <a:p>
            <a:r>
              <a:rPr lang="zh-CN" altLang="en-US" dirty="0"/>
              <a:t>离散的数据</a:t>
            </a:r>
          </a:p>
        </p:txBody>
      </p:sp>
      <p:sp>
        <p:nvSpPr>
          <p:cNvPr id="10" name="文本框 9">
            <a:extLst>
              <a:ext uri="{FF2B5EF4-FFF2-40B4-BE49-F238E27FC236}">
                <a16:creationId xmlns:a16="http://schemas.microsoft.com/office/drawing/2014/main" id="{5A10C41C-6994-4233-A32F-CF96426F455A}"/>
              </a:ext>
            </a:extLst>
          </p:cNvPr>
          <p:cNvSpPr txBox="1"/>
          <p:nvPr/>
        </p:nvSpPr>
        <p:spPr>
          <a:xfrm>
            <a:off x="6152137" y="5604933"/>
            <a:ext cx="1405467" cy="369332"/>
          </a:xfrm>
          <a:prstGeom prst="rect">
            <a:avLst/>
          </a:prstGeom>
          <a:noFill/>
        </p:spPr>
        <p:txBody>
          <a:bodyPr wrap="square" rtlCol="0">
            <a:spAutoFit/>
          </a:bodyPr>
          <a:lstStyle/>
          <a:p>
            <a:r>
              <a:rPr lang="zh-CN" altLang="en-US" dirty="0"/>
              <a:t>连续的数据</a:t>
            </a:r>
          </a:p>
        </p:txBody>
      </p:sp>
    </p:spTree>
    <p:extLst>
      <p:ext uri="{BB962C8B-B14F-4D97-AF65-F5344CB8AC3E}">
        <p14:creationId xmlns:p14="http://schemas.microsoft.com/office/powerpoint/2010/main" val="32012263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Dashboard examples</a:t>
            </a:r>
            <a:endParaRPr lang="zh-CN" altLang="en-US" dirty="0"/>
          </a:p>
        </p:txBody>
      </p:sp>
      <p:pic>
        <p:nvPicPr>
          <p:cNvPr id="7" name="内容占位符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7375" y="1832125"/>
            <a:ext cx="8021638" cy="3493787"/>
          </a:xfrm>
        </p:spPr>
      </p:pic>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6</a:t>
            </a:fld>
            <a:endParaRPr lang="en-US" altLang="zh-CN" sz="1800" dirty="0">
              <a:solidFill>
                <a:srgbClr val="000000"/>
              </a:solidFill>
            </a:endParaRPr>
          </a:p>
        </p:txBody>
      </p:sp>
    </p:spTree>
    <p:extLst>
      <p:ext uri="{BB962C8B-B14F-4D97-AF65-F5344CB8AC3E}">
        <p14:creationId xmlns:p14="http://schemas.microsoft.com/office/powerpoint/2010/main" val="1061762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Dashboard examples</a:t>
            </a:r>
            <a:endParaRPr lang="zh-CN" altLang="en-US" dirty="0"/>
          </a:p>
        </p:txBody>
      </p:sp>
      <p:pic>
        <p:nvPicPr>
          <p:cNvPr id="7" name="内容占位符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7375" y="1658813"/>
            <a:ext cx="8021638" cy="3840411"/>
          </a:xfrm>
        </p:spPr>
      </p:pic>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7</a:t>
            </a:fld>
            <a:endParaRPr lang="en-US" altLang="zh-CN" sz="1800" dirty="0">
              <a:solidFill>
                <a:srgbClr val="000000"/>
              </a:solidFill>
            </a:endParaRPr>
          </a:p>
        </p:txBody>
      </p:sp>
    </p:spTree>
    <p:extLst>
      <p:ext uri="{BB962C8B-B14F-4D97-AF65-F5344CB8AC3E}">
        <p14:creationId xmlns:p14="http://schemas.microsoft.com/office/powerpoint/2010/main" val="39958594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Dashboard examples</a:t>
            </a:r>
            <a:endParaRPr lang="zh-CN" altLang="en-US" dirty="0"/>
          </a:p>
        </p:txBody>
      </p:sp>
      <p:pic>
        <p:nvPicPr>
          <p:cNvPr id="7" name="内容占位符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7375" y="1900776"/>
            <a:ext cx="8021638" cy="3356485"/>
          </a:xfrm>
        </p:spPr>
      </p:pic>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8</a:t>
            </a:fld>
            <a:endParaRPr lang="en-US" altLang="zh-CN" sz="1800" dirty="0">
              <a:solidFill>
                <a:srgbClr val="000000"/>
              </a:solidFill>
            </a:endParaRPr>
          </a:p>
        </p:txBody>
      </p:sp>
    </p:spTree>
    <p:extLst>
      <p:ext uri="{BB962C8B-B14F-4D97-AF65-F5344CB8AC3E}">
        <p14:creationId xmlns:p14="http://schemas.microsoft.com/office/powerpoint/2010/main" val="3947994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Dashboard examples</a:t>
            </a:r>
            <a:endParaRPr lang="zh-CN" altLang="en-US" dirty="0"/>
          </a:p>
        </p:txBody>
      </p:sp>
      <p:pic>
        <p:nvPicPr>
          <p:cNvPr id="7" name="内容占位符 6"/>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865414" y="1016248"/>
            <a:ext cx="7465423" cy="5443538"/>
          </a:xfrm>
        </p:spPr>
      </p:pic>
      <p:sp>
        <p:nvSpPr>
          <p:cNvPr id="4" name="日期占位符 3"/>
          <p:cNvSpPr>
            <a:spLocks noGrp="1"/>
          </p:cNvSpPr>
          <p:nvPr>
            <p:ph type="dt" sz="half" idx="10"/>
          </p:nvPr>
        </p:nvSpPr>
        <p:spPr/>
        <p:txBody>
          <a:bodyPr/>
          <a:lstStyle/>
          <a:p>
            <a:r>
              <a:rPr lang="en-US" altLang="zh-CN"/>
              <a:t>3/13/2017</a:t>
            </a:r>
            <a:endParaRPr lang="en-US" altLang="zh-CN" dirty="0"/>
          </a:p>
        </p:txBody>
      </p:sp>
      <p:sp>
        <p:nvSpPr>
          <p:cNvPr id="5" name="页脚占位符 4"/>
          <p:cNvSpPr>
            <a:spLocks noGrp="1"/>
          </p:cNvSpPr>
          <p:nvPr>
            <p:ph type="ftr" sz="quarter" idx="11"/>
          </p:nvPr>
        </p:nvSpPr>
        <p:spPr/>
        <p:txBody>
          <a:bodyPr/>
          <a:lstStyle/>
          <a:p>
            <a:r>
              <a:rPr lang="en-US" altLang="en-US"/>
              <a:t>HUMAN COMPUTER INTERACTION</a:t>
            </a:r>
          </a:p>
        </p:txBody>
      </p:sp>
      <p:sp>
        <p:nvSpPr>
          <p:cNvPr id="6" name="灯片编号占位符 5"/>
          <p:cNvSpPr>
            <a:spLocks noGrp="1"/>
          </p:cNvSpPr>
          <p:nvPr>
            <p:ph type="sldNum" sz="quarter" idx="12"/>
          </p:nvPr>
        </p:nvSpPr>
        <p:spPr/>
        <p:txBody>
          <a:bodyPr/>
          <a:lstStyle/>
          <a:p>
            <a:r>
              <a:rPr lang="en-US" altLang="zh-CN"/>
              <a:t>Page </a:t>
            </a:r>
            <a:fld id="{B7B10541-829B-47A8-8883-60ADAD18ED3B}" type="slidenum">
              <a:rPr lang="en-US" altLang="zh-CN" smtClean="0"/>
              <a:pPr/>
              <a:t>9</a:t>
            </a:fld>
            <a:endParaRPr lang="en-US" altLang="zh-CN" sz="1800" dirty="0">
              <a:solidFill>
                <a:srgbClr val="000000"/>
              </a:solidFill>
            </a:endParaRPr>
          </a:p>
        </p:txBody>
      </p:sp>
    </p:spTree>
    <p:extLst>
      <p:ext uri="{BB962C8B-B14F-4D97-AF65-F5344CB8AC3E}">
        <p14:creationId xmlns:p14="http://schemas.microsoft.com/office/powerpoint/2010/main" val="2462852340"/>
      </p:ext>
    </p:extLst>
  </p:cSld>
  <p:clrMapOvr>
    <a:masterClrMapping/>
  </p:clrMapOvr>
</p:sld>
</file>

<file path=ppt/theme/theme1.xml><?xml version="1.0" encoding="utf-8"?>
<a:theme xmlns:a="http://schemas.openxmlformats.org/drawingml/2006/main" name="主题1">
  <a:themeElements>
    <a:clrScheme name="回顾">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主题1" id="{F8C2558B-9711-49AC-81A7-11A66F460492}" vid="{05DA8888-0785-44AB-9EE5-D00F882EB545}"/>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4208</TotalTime>
  <Words>732</Words>
  <Application>Microsoft Office PowerPoint</Application>
  <PresentationFormat>全屏显示(4:3)</PresentationFormat>
  <Paragraphs>131</Paragraphs>
  <Slides>16</Slides>
  <Notes>9</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16</vt:i4>
      </vt:variant>
    </vt:vector>
  </HeadingPairs>
  <TitlesOfParts>
    <vt:vector size="22" baseType="lpstr">
      <vt:lpstr>Arial</vt:lpstr>
      <vt:lpstr>Calibri</vt:lpstr>
      <vt:lpstr>Calibri Light</vt:lpstr>
      <vt:lpstr>Times New Roman</vt:lpstr>
      <vt:lpstr>Wingdings</vt:lpstr>
      <vt:lpstr>主题1</vt:lpstr>
      <vt:lpstr>Lab 3: Data Visualization</vt:lpstr>
      <vt:lpstr>Tasks in data visualization</vt:lpstr>
      <vt:lpstr>Designing data-driven interfaces</vt:lpstr>
      <vt:lpstr>Designing data-driven interfaces</vt:lpstr>
      <vt:lpstr>Designing data-driven interfaces</vt:lpstr>
      <vt:lpstr>Dashboard examples</vt:lpstr>
      <vt:lpstr>Dashboard examples</vt:lpstr>
      <vt:lpstr>Dashboard examples</vt:lpstr>
      <vt:lpstr>Dashboard examples</vt:lpstr>
      <vt:lpstr>Dash in Python</vt:lpstr>
      <vt:lpstr>Dataset 1: Black Friday</vt:lpstr>
      <vt:lpstr>Dataset 2: Google Play Store Apps</vt:lpstr>
      <vt:lpstr>Dataset 3: College Salaries</vt:lpstr>
      <vt:lpstr>Install packages</vt:lpstr>
      <vt:lpstr>Assignment</vt:lpstr>
      <vt:lpstr>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Facial Expression Recognition</dc:title>
  <dc:creator>lin</dc:creator>
  <cp:lastModifiedBy>吉 吉</cp:lastModifiedBy>
  <cp:revision>374</cp:revision>
  <dcterms:created xsi:type="dcterms:W3CDTF">2017-05-05T23:49:17Z</dcterms:created>
  <dcterms:modified xsi:type="dcterms:W3CDTF">2019-05-28T08:16:58Z</dcterms:modified>
</cp:coreProperties>
</file>